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20621c56b52_0_2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20621c56b52_0_2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20621c56b52_0_3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20621c56b52_0_3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20621c56b52_0_2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20621c56b52_0_2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20621c56b52_0_4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20621c56b52_0_4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20621c56b52_0_3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20621c56b52_0_3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20621c56b52_0_3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20621c56b52_0_3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20621c56b52_0_3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20621c56b52_0_3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20621c56b52_0_3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20621c56b52_0_3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20621c56b52_0_3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20621c56b52_0_3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20621c56b52_0_3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20621c56b52_0_3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20621c56b52_0_4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20621c56b52_0_4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20621c56b52_0_3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20621c56b52_0_3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20621c56b52_0_3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20621c56b52_0_3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1f07953887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1f07953887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20621c56b52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20621c56b52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20621c56b52_0_2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20621c56b52_0_2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20621c56b52_0_3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20621c56b52_0_3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20621c56b52_0_2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20621c56b52_0_2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20621c56b52_0_3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20621c56b52_0_3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20621c56b52_0_2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20621c56b52_0_2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20621c56b52_0_3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20621c56b52_0_3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9.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3F2D6"/>
        </a:solidFill>
      </p:bgPr>
    </p:bg>
    <p:spTree>
      <p:nvGrpSpPr>
        <p:cNvPr id="53" name="Shape 53"/>
        <p:cNvGrpSpPr/>
        <p:nvPr/>
      </p:nvGrpSpPr>
      <p:grpSpPr>
        <a:xfrm>
          <a:off x="0" y="0"/>
          <a:ext cx="0" cy="0"/>
          <a:chOff x="0" y="0"/>
          <a:chExt cx="0" cy="0"/>
        </a:xfrm>
      </p:grpSpPr>
      <p:sp>
        <p:nvSpPr>
          <p:cNvPr id="54" name="Google Shape;54;p13"/>
          <p:cNvSpPr txBox="1"/>
          <p:nvPr>
            <p:ph type="ctrTitle"/>
          </p:nvPr>
        </p:nvSpPr>
        <p:spPr>
          <a:xfrm>
            <a:off x="200550" y="1455550"/>
            <a:ext cx="8742900" cy="928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SzPts val="990"/>
              <a:buNone/>
            </a:pPr>
            <a:r>
              <a:rPr b="1" lang="en" sz="5000">
                <a:latin typeface="Courier New"/>
                <a:ea typeface="Courier New"/>
                <a:cs typeface="Courier New"/>
                <a:sym typeface="Courier New"/>
              </a:rPr>
              <a:t>Consumer Good</a:t>
            </a:r>
            <a:endParaRPr b="1" sz="5000">
              <a:latin typeface="Courier New"/>
              <a:ea typeface="Courier New"/>
              <a:cs typeface="Courier New"/>
              <a:sym typeface="Courier New"/>
            </a:endParaRPr>
          </a:p>
        </p:txBody>
      </p:sp>
      <p:sp>
        <p:nvSpPr>
          <p:cNvPr id="55" name="Google Shape;55;p13"/>
          <p:cNvSpPr txBox="1"/>
          <p:nvPr>
            <p:ph idx="1" type="subTitle"/>
          </p:nvPr>
        </p:nvSpPr>
        <p:spPr>
          <a:xfrm>
            <a:off x="185725" y="2372650"/>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b="1" lang="en">
                <a:latin typeface="Courier New"/>
                <a:ea typeface="Courier New"/>
                <a:cs typeface="Courier New"/>
                <a:sym typeface="Courier New"/>
              </a:rPr>
              <a:t>AD-HOC Analysis</a:t>
            </a:r>
            <a:endParaRPr b="1">
              <a:latin typeface="Courier New"/>
              <a:ea typeface="Courier New"/>
              <a:cs typeface="Courier New"/>
              <a:sym typeface="Courier New"/>
            </a:endParaRPr>
          </a:p>
        </p:txBody>
      </p:sp>
      <p:pic>
        <p:nvPicPr>
          <p:cNvPr id="56" name="Google Shape;56;p13"/>
          <p:cNvPicPr preferRelativeResize="0"/>
          <p:nvPr/>
        </p:nvPicPr>
        <p:blipFill>
          <a:blip r:embed="rId3">
            <a:alphaModFix/>
          </a:blip>
          <a:stretch>
            <a:fillRect/>
          </a:stretch>
        </p:blipFill>
        <p:spPr>
          <a:xfrm>
            <a:off x="185725" y="148975"/>
            <a:ext cx="691599" cy="676751"/>
          </a:xfrm>
          <a:prstGeom prst="rect">
            <a:avLst/>
          </a:prstGeom>
          <a:noFill/>
          <a:ln>
            <a:noFill/>
          </a:ln>
        </p:spPr>
      </p:pic>
      <p:sp>
        <p:nvSpPr>
          <p:cNvPr id="57" name="Google Shape;57;p13"/>
          <p:cNvSpPr txBox="1"/>
          <p:nvPr/>
        </p:nvSpPr>
        <p:spPr>
          <a:xfrm>
            <a:off x="966750" y="256325"/>
            <a:ext cx="25185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sz="2500">
                <a:solidFill>
                  <a:schemeClr val="dk1"/>
                </a:solidFill>
              </a:rPr>
              <a:t>Atliq Hardware</a:t>
            </a:r>
            <a:endParaRPr sz="2500"/>
          </a:p>
        </p:txBody>
      </p:sp>
      <p:pic>
        <p:nvPicPr>
          <p:cNvPr id="58" name="Google Shape;58;p13"/>
          <p:cNvPicPr preferRelativeResize="0"/>
          <p:nvPr/>
        </p:nvPicPr>
        <p:blipFill>
          <a:blip r:embed="rId4">
            <a:alphaModFix/>
          </a:blip>
          <a:stretch>
            <a:fillRect/>
          </a:stretch>
        </p:blipFill>
        <p:spPr>
          <a:xfrm>
            <a:off x="185725" y="4712175"/>
            <a:ext cx="555900" cy="342675"/>
          </a:xfrm>
          <a:prstGeom prst="rect">
            <a:avLst/>
          </a:prstGeom>
          <a:noFill/>
          <a:ln>
            <a:noFill/>
          </a:ln>
        </p:spPr>
      </p:pic>
      <p:sp>
        <p:nvSpPr>
          <p:cNvPr id="59" name="Google Shape;59;p13"/>
          <p:cNvSpPr txBox="1"/>
          <p:nvPr/>
        </p:nvSpPr>
        <p:spPr>
          <a:xfrm>
            <a:off x="741625" y="4698875"/>
            <a:ext cx="31818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Courier New"/>
                <a:ea typeface="Courier New"/>
                <a:cs typeface="Courier New"/>
                <a:sym typeface="Courier New"/>
              </a:rPr>
              <a:t>Inbatamilan Balasubramanian</a:t>
            </a:r>
            <a:endParaRPr sz="1200">
              <a:latin typeface="Courier New"/>
              <a:ea typeface="Courier New"/>
              <a:cs typeface="Courier New"/>
              <a:sym typeface="Courier New"/>
            </a:endParaRPr>
          </a:p>
        </p:txBody>
      </p:sp>
      <p:sp>
        <p:nvSpPr>
          <p:cNvPr id="60" name="Google Shape;60;p13"/>
          <p:cNvSpPr txBox="1"/>
          <p:nvPr/>
        </p:nvSpPr>
        <p:spPr>
          <a:xfrm>
            <a:off x="1983900" y="3014175"/>
            <a:ext cx="4785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Courier New"/>
                <a:ea typeface="Courier New"/>
                <a:cs typeface="Courier New"/>
                <a:sym typeface="Courier New"/>
              </a:rPr>
              <a:t>SQL Project Challenge</a:t>
            </a:r>
            <a:endParaRPr>
              <a:latin typeface="Courier New"/>
              <a:ea typeface="Courier New"/>
              <a:cs typeface="Courier New"/>
              <a:sym typeface="Courier New"/>
            </a:endParaRPr>
          </a:p>
        </p:txBody>
      </p:sp>
      <p:sp>
        <p:nvSpPr>
          <p:cNvPr id="61" name="Google Shape;61;p13"/>
          <p:cNvSpPr txBox="1"/>
          <p:nvPr/>
        </p:nvSpPr>
        <p:spPr>
          <a:xfrm>
            <a:off x="4242600" y="4683413"/>
            <a:ext cx="4901400" cy="400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a:latin typeface="Courier New"/>
                <a:ea typeface="Courier New"/>
                <a:cs typeface="Courier New"/>
                <a:sym typeface="Courier New"/>
              </a:rPr>
              <a:t>Function</a:t>
            </a:r>
            <a:r>
              <a:rPr lang="en">
                <a:latin typeface="Courier New"/>
                <a:ea typeface="Courier New"/>
                <a:cs typeface="Courier New"/>
                <a:sym typeface="Courier New"/>
              </a:rPr>
              <a:t> : Executive Management</a:t>
            </a:r>
            <a:endParaRPr>
              <a:latin typeface="Courier New"/>
              <a:ea typeface="Courier New"/>
              <a:cs typeface="Courier New"/>
              <a:sym typeface="Courier New"/>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3F2D6"/>
        </a:solidFill>
      </p:bgPr>
    </p:bg>
    <p:spTree>
      <p:nvGrpSpPr>
        <p:cNvPr id="119" name="Shape 119"/>
        <p:cNvGrpSpPr/>
        <p:nvPr/>
      </p:nvGrpSpPr>
      <p:grpSpPr>
        <a:xfrm>
          <a:off x="0" y="0"/>
          <a:ext cx="0" cy="0"/>
          <a:chOff x="0" y="0"/>
          <a:chExt cx="0" cy="0"/>
        </a:xfrm>
      </p:grpSpPr>
      <p:sp>
        <p:nvSpPr>
          <p:cNvPr id="120" name="Google Shape;120;p22"/>
          <p:cNvSpPr txBox="1"/>
          <p:nvPr>
            <p:ph type="title"/>
          </p:nvPr>
        </p:nvSpPr>
        <p:spPr>
          <a:xfrm>
            <a:off x="219425" y="136450"/>
            <a:ext cx="8520600" cy="1084200"/>
          </a:xfrm>
          <a:prstGeom prst="rect">
            <a:avLst/>
          </a:prstGeom>
        </p:spPr>
        <p:txBody>
          <a:bodyPr anchorCtr="0" anchor="t" bIns="91425" lIns="91425" spcFirstLastPara="1" rIns="91425" wrap="square" tIns="91425">
            <a:normAutofit fontScale="90000"/>
          </a:bodyPr>
          <a:lstStyle/>
          <a:p>
            <a:pPr indent="0" lvl="0" marL="0" rtl="0" algn="l">
              <a:lnSpc>
                <a:spcPct val="150000"/>
              </a:lnSpc>
              <a:spcBef>
                <a:spcPts val="0"/>
              </a:spcBef>
              <a:spcAft>
                <a:spcPts val="0"/>
              </a:spcAft>
              <a:buNone/>
            </a:pPr>
            <a:r>
              <a:rPr b="1" lang="en" sz="2466">
                <a:latin typeface="Courier New"/>
                <a:ea typeface="Courier New"/>
                <a:cs typeface="Courier New"/>
                <a:sym typeface="Courier New"/>
              </a:rPr>
              <a:t>Request 5 :</a:t>
            </a:r>
            <a:br>
              <a:rPr lang="en">
                <a:latin typeface="Courier New"/>
                <a:ea typeface="Courier New"/>
                <a:cs typeface="Courier New"/>
                <a:sym typeface="Courier New"/>
              </a:rPr>
            </a:br>
            <a:r>
              <a:rPr lang="en" sz="1911">
                <a:latin typeface="Courier New"/>
                <a:ea typeface="Courier New"/>
                <a:cs typeface="Courier New"/>
                <a:sym typeface="Courier New"/>
              </a:rPr>
              <a:t>Get the products that have the highest and lowest manufacturing costs.</a:t>
            </a:r>
            <a:r>
              <a:rPr lang="en" sz="1911">
                <a:latin typeface="Courier New"/>
                <a:ea typeface="Courier New"/>
                <a:cs typeface="Courier New"/>
                <a:sym typeface="Courier New"/>
              </a:rPr>
              <a:t> </a:t>
            </a:r>
            <a:endParaRPr sz="1911">
              <a:latin typeface="Courier New"/>
              <a:ea typeface="Courier New"/>
              <a:cs typeface="Courier New"/>
              <a:sym typeface="Courier New"/>
            </a:endParaRPr>
          </a:p>
        </p:txBody>
      </p:sp>
      <p:sp>
        <p:nvSpPr>
          <p:cNvPr id="121" name="Google Shape;121;p22"/>
          <p:cNvSpPr txBox="1"/>
          <p:nvPr>
            <p:ph idx="1" type="body"/>
          </p:nvPr>
        </p:nvSpPr>
        <p:spPr>
          <a:xfrm>
            <a:off x="433775" y="4320075"/>
            <a:ext cx="7538400" cy="7035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22" name="Google Shape;122;p22"/>
          <p:cNvPicPr preferRelativeResize="0"/>
          <p:nvPr/>
        </p:nvPicPr>
        <p:blipFill rotWithShape="1">
          <a:blip r:embed="rId3">
            <a:alphaModFix/>
          </a:blip>
          <a:srcRect b="30450" l="11369" r="48009" t="60884"/>
          <a:stretch/>
        </p:blipFill>
        <p:spPr>
          <a:xfrm>
            <a:off x="1073325" y="2093163"/>
            <a:ext cx="6259301" cy="95717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3F2D6"/>
        </a:solidFill>
      </p:bgPr>
    </p:bg>
    <p:spTree>
      <p:nvGrpSpPr>
        <p:cNvPr id="126" name="Shape 126"/>
        <p:cNvGrpSpPr/>
        <p:nvPr/>
      </p:nvGrpSpPr>
      <p:grpSpPr>
        <a:xfrm>
          <a:off x="0" y="0"/>
          <a:ext cx="0" cy="0"/>
          <a:chOff x="0" y="0"/>
          <a:chExt cx="0" cy="0"/>
        </a:xfrm>
      </p:grpSpPr>
      <p:sp>
        <p:nvSpPr>
          <p:cNvPr id="127" name="Google Shape;127;p23"/>
          <p:cNvSpPr txBox="1"/>
          <p:nvPr>
            <p:ph type="title"/>
          </p:nvPr>
        </p:nvSpPr>
        <p:spPr>
          <a:xfrm>
            <a:off x="219425" y="136450"/>
            <a:ext cx="8520600" cy="703500"/>
          </a:xfrm>
          <a:prstGeom prst="rect">
            <a:avLst/>
          </a:prstGeom>
        </p:spPr>
        <p:txBody>
          <a:bodyPr anchorCtr="0" anchor="t" bIns="91425" lIns="91425" spcFirstLastPara="1" rIns="91425" wrap="square" tIns="91425">
            <a:normAutofit fontScale="90000"/>
          </a:bodyPr>
          <a:lstStyle/>
          <a:p>
            <a:pPr indent="0" lvl="0" marL="0" rtl="0" algn="l">
              <a:lnSpc>
                <a:spcPct val="150000"/>
              </a:lnSpc>
              <a:spcBef>
                <a:spcPts val="0"/>
              </a:spcBef>
              <a:spcAft>
                <a:spcPts val="0"/>
              </a:spcAft>
              <a:buNone/>
            </a:pPr>
            <a:r>
              <a:rPr b="1" lang="en" sz="2466">
                <a:latin typeface="Courier New"/>
                <a:ea typeface="Courier New"/>
                <a:cs typeface="Courier New"/>
                <a:sym typeface="Courier New"/>
              </a:rPr>
              <a:t>Insights</a:t>
            </a:r>
            <a:br>
              <a:rPr lang="en">
                <a:latin typeface="Courier New"/>
                <a:ea typeface="Courier New"/>
                <a:cs typeface="Courier New"/>
                <a:sym typeface="Courier New"/>
              </a:rPr>
            </a:br>
            <a:endParaRPr sz="1911">
              <a:latin typeface="Courier New"/>
              <a:ea typeface="Courier New"/>
              <a:cs typeface="Courier New"/>
              <a:sym typeface="Courier New"/>
            </a:endParaRPr>
          </a:p>
        </p:txBody>
      </p:sp>
      <p:sp>
        <p:nvSpPr>
          <p:cNvPr id="128" name="Google Shape;128;p23"/>
          <p:cNvSpPr txBox="1"/>
          <p:nvPr>
            <p:ph idx="1" type="body"/>
          </p:nvPr>
        </p:nvSpPr>
        <p:spPr>
          <a:xfrm>
            <a:off x="219425" y="1690650"/>
            <a:ext cx="3311700" cy="33675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600">
                <a:latin typeface="Courier New"/>
                <a:ea typeface="Courier New"/>
                <a:cs typeface="Courier New"/>
                <a:sym typeface="Courier New"/>
              </a:rPr>
              <a:t>In that visualisation, it was evident that AQ HOME Allin1 Gen2 had the highest production costs while AQ Master wiredx1 Ms had the lowest.</a:t>
            </a:r>
            <a:endParaRPr sz="1600">
              <a:latin typeface="Courier New"/>
              <a:ea typeface="Courier New"/>
              <a:cs typeface="Courier New"/>
              <a:sym typeface="Courier New"/>
            </a:endParaRPr>
          </a:p>
        </p:txBody>
      </p:sp>
      <p:pic>
        <p:nvPicPr>
          <p:cNvPr id="129" name="Google Shape;129;p23"/>
          <p:cNvPicPr preferRelativeResize="0"/>
          <p:nvPr/>
        </p:nvPicPr>
        <p:blipFill rotWithShape="1">
          <a:blip r:embed="rId3">
            <a:alphaModFix/>
          </a:blip>
          <a:srcRect b="21216" l="20161" r="32907" t="32091"/>
          <a:stretch/>
        </p:blipFill>
        <p:spPr>
          <a:xfrm>
            <a:off x="3761900" y="1079450"/>
            <a:ext cx="4978123" cy="336749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3F2D6"/>
        </a:solidFill>
      </p:bgPr>
    </p:bg>
    <p:spTree>
      <p:nvGrpSpPr>
        <p:cNvPr id="133" name="Shape 133"/>
        <p:cNvGrpSpPr/>
        <p:nvPr/>
      </p:nvGrpSpPr>
      <p:grpSpPr>
        <a:xfrm>
          <a:off x="0" y="0"/>
          <a:ext cx="0" cy="0"/>
          <a:chOff x="0" y="0"/>
          <a:chExt cx="0" cy="0"/>
        </a:xfrm>
      </p:grpSpPr>
      <p:sp>
        <p:nvSpPr>
          <p:cNvPr id="134" name="Google Shape;134;p24"/>
          <p:cNvSpPr txBox="1"/>
          <p:nvPr>
            <p:ph type="title"/>
          </p:nvPr>
        </p:nvSpPr>
        <p:spPr>
          <a:xfrm>
            <a:off x="219425" y="136450"/>
            <a:ext cx="8520600" cy="10842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SzPts val="990"/>
              <a:buNone/>
            </a:pPr>
            <a:r>
              <a:rPr b="1" lang="en" sz="2120">
                <a:solidFill>
                  <a:srgbClr val="38761D"/>
                </a:solidFill>
                <a:latin typeface="Courier New"/>
                <a:ea typeface="Courier New"/>
                <a:cs typeface="Courier New"/>
                <a:sym typeface="Courier New"/>
              </a:rPr>
              <a:t>Request 6 :</a:t>
            </a:r>
            <a:br>
              <a:rPr lang="en" sz="2420">
                <a:solidFill>
                  <a:srgbClr val="38761D"/>
                </a:solidFill>
                <a:latin typeface="Courier New"/>
                <a:ea typeface="Courier New"/>
                <a:cs typeface="Courier New"/>
                <a:sym typeface="Courier New"/>
              </a:rPr>
            </a:br>
            <a:r>
              <a:rPr lang="en" sz="1620">
                <a:solidFill>
                  <a:srgbClr val="38761D"/>
                </a:solidFill>
                <a:latin typeface="Courier New"/>
                <a:ea typeface="Courier New"/>
                <a:cs typeface="Courier New"/>
                <a:sym typeface="Courier New"/>
              </a:rPr>
              <a:t>Generate a report which contains the top 5 customers who received an average high pre_invoice_discount_pct for the fiscal year 2021 and in the Indian market.</a:t>
            </a:r>
            <a:endParaRPr sz="1620">
              <a:solidFill>
                <a:srgbClr val="38761D"/>
              </a:solidFill>
              <a:latin typeface="Courier New"/>
              <a:ea typeface="Courier New"/>
              <a:cs typeface="Courier New"/>
              <a:sym typeface="Courier New"/>
            </a:endParaRPr>
          </a:p>
        </p:txBody>
      </p:sp>
      <p:sp>
        <p:nvSpPr>
          <p:cNvPr id="135" name="Google Shape;135;p24"/>
          <p:cNvSpPr txBox="1"/>
          <p:nvPr>
            <p:ph idx="1" type="body"/>
          </p:nvPr>
        </p:nvSpPr>
        <p:spPr>
          <a:xfrm>
            <a:off x="433775" y="4320075"/>
            <a:ext cx="7538400" cy="7035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36" name="Google Shape;136;p24"/>
          <p:cNvPicPr preferRelativeResize="0"/>
          <p:nvPr/>
        </p:nvPicPr>
        <p:blipFill rotWithShape="1">
          <a:blip r:embed="rId3">
            <a:alphaModFix/>
          </a:blip>
          <a:srcRect b="27972" l="10905" r="74006" t="57584"/>
          <a:stretch/>
        </p:blipFill>
        <p:spPr>
          <a:xfrm>
            <a:off x="2020525" y="1885550"/>
            <a:ext cx="4197826" cy="2018199"/>
          </a:xfrm>
          <a:prstGeom prst="rect">
            <a:avLst/>
          </a:prstGeom>
          <a:noFill/>
          <a:ln>
            <a:noFill/>
          </a:ln>
          <a:effectLst>
            <a:outerShdw blurRad="57150" rotWithShape="0" algn="bl" dir="5400000" dist="19050">
              <a:srgbClr val="FFFFFF">
                <a:alpha val="46000"/>
              </a:srgbClr>
            </a:outerShdw>
          </a:effectLst>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3F2D6"/>
        </a:solidFill>
      </p:bgPr>
    </p:bg>
    <p:spTree>
      <p:nvGrpSpPr>
        <p:cNvPr id="140" name="Shape 140"/>
        <p:cNvGrpSpPr/>
        <p:nvPr/>
      </p:nvGrpSpPr>
      <p:grpSpPr>
        <a:xfrm>
          <a:off x="0" y="0"/>
          <a:ext cx="0" cy="0"/>
          <a:chOff x="0" y="0"/>
          <a:chExt cx="0" cy="0"/>
        </a:xfrm>
      </p:grpSpPr>
      <p:sp>
        <p:nvSpPr>
          <p:cNvPr id="141" name="Google Shape;141;p25"/>
          <p:cNvSpPr txBox="1"/>
          <p:nvPr>
            <p:ph type="title"/>
          </p:nvPr>
        </p:nvSpPr>
        <p:spPr>
          <a:xfrm>
            <a:off x="219425" y="136450"/>
            <a:ext cx="8520600" cy="703500"/>
          </a:xfrm>
          <a:prstGeom prst="rect">
            <a:avLst/>
          </a:prstGeom>
        </p:spPr>
        <p:txBody>
          <a:bodyPr anchorCtr="0" anchor="t" bIns="91425" lIns="91425" spcFirstLastPara="1" rIns="91425" wrap="square" tIns="91425">
            <a:normAutofit fontScale="90000"/>
          </a:bodyPr>
          <a:lstStyle/>
          <a:p>
            <a:pPr indent="0" lvl="0" marL="0" rtl="0" algn="l">
              <a:lnSpc>
                <a:spcPct val="150000"/>
              </a:lnSpc>
              <a:spcBef>
                <a:spcPts val="0"/>
              </a:spcBef>
              <a:spcAft>
                <a:spcPts val="0"/>
              </a:spcAft>
              <a:buNone/>
            </a:pPr>
            <a:r>
              <a:rPr b="1" lang="en" sz="2466">
                <a:latin typeface="Courier New"/>
                <a:ea typeface="Courier New"/>
                <a:cs typeface="Courier New"/>
                <a:sym typeface="Courier New"/>
              </a:rPr>
              <a:t>Insights</a:t>
            </a:r>
            <a:br>
              <a:rPr lang="en">
                <a:latin typeface="Courier New"/>
                <a:ea typeface="Courier New"/>
                <a:cs typeface="Courier New"/>
                <a:sym typeface="Courier New"/>
              </a:rPr>
            </a:br>
            <a:endParaRPr sz="1911">
              <a:latin typeface="Courier New"/>
              <a:ea typeface="Courier New"/>
              <a:cs typeface="Courier New"/>
              <a:sym typeface="Courier New"/>
            </a:endParaRPr>
          </a:p>
        </p:txBody>
      </p:sp>
      <p:sp>
        <p:nvSpPr>
          <p:cNvPr id="142" name="Google Shape;142;p25"/>
          <p:cNvSpPr txBox="1"/>
          <p:nvPr>
            <p:ph idx="1" type="body"/>
          </p:nvPr>
        </p:nvSpPr>
        <p:spPr>
          <a:xfrm>
            <a:off x="219425" y="1079450"/>
            <a:ext cx="3311700" cy="3367500"/>
          </a:xfrm>
          <a:prstGeom prst="rect">
            <a:avLst/>
          </a:prstGeom>
        </p:spPr>
        <p:txBody>
          <a:bodyPr anchorCtr="0" anchor="t" bIns="91425" lIns="91425" spcFirstLastPara="1" rIns="91425" wrap="square" tIns="91425">
            <a:normAutofit/>
          </a:bodyPr>
          <a:lstStyle/>
          <a:p>
            <a:pPr indent="0" lvl="0" marL="0" rtl="0" algn="just">
              <a:lnSpc>
                <a:spcPct val="130000"/>
              </a:lnSpc>
              <a:spcBef>
                <a:spcPts val="0"/>
              </a:spcBef>
              <a:spcAft>
                <a:spcPts val="0"/>
              </a:spcAft>
              <a:buSzPts val="1018"/>
              <a:buNone/>
            </a:pPr>
            <a:r>
              <a:rPr lang="en" sz="1667">
                <a:solidFill>
                  <a:srgbClr val="38761D"/>
                </a:solidFill>
                <a:latin typeface="Courier New"/>
                <a:ea typeface="Courier New"/>
                <a:cs typeface="Courier New"/>
                <a:sym typeface="Courier New"/>
              </a:rPr>
              <a:t>Flipkart, Viveks, Croma, Ezone, and Amazon are the top 5 clients that, on average, earned a significant pre-invoice discount percentage for the fiscal year 2021 in the Indian market.</a:t>
            </a:r>
            <a:endParaRPr sz="1667">
              <a:solidFill>
                <a:srgbClr val="38761D"/>
              </a:solidFill>
              <a:latin typeface="Courier New"/>
              <a:ea typeface="Courier New"/>
              <a:cs typeface="Courier New"/>
              <a:sym typeface="Courier New"/>
            </a:endParaRPr>
          </a:p>
        </p:txBody>
      </p:sp>
      <p:pic>
        <p:nvPicPr>
          <p:cNvPr id="143" name="Google Shape;143;p25"/>
          <p:cNvPicPr preferRelativeResize="0"/>
          <p:nvPr/>
        </p:nvPicPr>
        <p:blipFill rotWithShape="1">
          <a:blip r:embed="rId3">
            <a:alphaModFix/>
          </a:blip>
          <a:srcRect b="23310" l="27546" r="35734" t="36134"/>
          <a:stretch/>
        </p:blipFill>
        <p:spPr>
          <a:xfrm>
            <a:off x="4188600" y="1079450"/>
            <a:ext cx="3967200" cy="336749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3F2D6"/>
        </a:solidFill>
      </p:bgPr>
    </p:bg>
    <p:spTree>
      <p:nvGrpSpPr>
        <p:cNvPr id="147" name="Shape 147"/>
        <p:cNvGrpSpPr/>
        <p:nvPr/>
      </p:nvGrpSpPr>
      <p:grpSpPr>
        <a:xfrm>
          <a:off x="0" y="0"/>
          <a:ext cx="0" cy="0"/>
          <a:chOff x="0" y="0"/>
          <a:chExt cx="0" cy="0"/>
        </a:xfrm>
      </p:grpSpPr>
      <p:sp>
        <p:nvSpPr>
          <p:cNvPr id="148" name="Google Shape;148;p26"/>
          <p:cNvSpPr txBox="1"/>
          <p:nvPr>
            <p:ph type="title"/>
          </p:nvPr>
        </p:nvSpPr>
        <p:spPr>
          <a:xfrm>
            <a:off x="219425" y="136450"/>
            <a:ext cx="8870400" cy="1084200"/>
          </a:xfrm>
          <a:prstGeom prst="rect">
            <a:avLst/>
          </a:prstGeom>
        </p:spPr>
        <p:txBody>
          <a:bodyPr anchorCtr="0" anchor="t" bIns="91425" lIns="91425" spcFirstLastPara="1" rIns="91425" wrap="square" tIns="91425">
            <a:normAutofit fontScale="90000"/>
          </a:bodyPr>
          <a:lstStyle/>
          <a:p>
            <a:pPr indent="0" lvl="0" marL="0" rtl="0" algn="l">
              <a:lnSpc>
                <a:spcPct val="150000"/>
              </a:lnSpc>
              <a:spcBef>
                <a:spcPts val="0"/>
              </a:spcBef>
              <a:spcAft>
                <a:spcPts val="0"/>
              </a:spcAft>
              <a:buNone/>
            </a:pPr>
            <a:r>
              <a:rPr b="1" lang="en" sz="2466">
                <a:latin typeface="Courier New"/>
                <a:ea typeface="Courier New"/>
                <a:cs typeface="Courier New"/>
                <a:sym typeface="Courier New"/>
              </a:rPr>
              <a:t>Request 7 :</a:t>
            </a:r>
            <a:br>
              <a:rPr lang="en">
                <a:latin typeface="Courier New"/>
                <a:ea typeface="Courier New"/>
                <a:cs typeface="Courier New"/>
                <a:sym typeface="Courier New"/>
              </a:rPr>
            </a:br>
            <a:r>
              <a:rPr lang="en" sz="1577">
                <a:latin typeface="Courier New"/>
                <a:ea typeface="Courier New"/>
                <a:cs typeface="Courier New"/>
                <a:sym typeface="Courier New"/>
              </a:rPr>
              <a:t>Get the complete report of the Gross sales amount for the customer “Atliq Exclusive” for each month. This analysis helps to get an idea of low and high-performing months and take strategic decisions.</a:t>
            </a:r>
            <a:r>
              <a:rPr lang="en" sz="1911">
                <a:latin typeface="Courier New"/>
                <a:ea typeface="Courier New"/>
                <a:cs typeface="Courier New"/>
                <a:sym typeface="Courier New"/>
              </a:rPr>
              <a:t> </a:t>
            </a:r>
            <a:endParaRPr sz="1911">
              <a:latin typeface="Courier New"/>
              <a:ea typeface="Courier New"/>
              <a:cs typeface="Courier New"/>
              <a:sym typeface="Courier New"/>
            </a:endParaRPr>
          </a:p>
        </p:txBody>
      </p:sp>
      <p:sp>
        <p:nvSpPr>
          <p:cNvPr id="149" name="Google Shape;149;p26"/>
          <p:cNvSpPr txBox="1"/>
          <p:nvPr>
            <p:ph idx="1" type="body"/>
          </p:nvPr>
        </p:nvSpPr>
        <p:spPr>
          <a:xfrm>
            <a:off x="433775" y="4320075"/>
            <a:ext cx="7538400" cy="7035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50" name="Google Shape;150;p26"/>
          <p:cNvPicPr preferRelativeResize="0"/>
          <p:nvPr/>
        </p:nvPicPr>
        <p:blipFill rotWithShape="1">
          <a:blip r:embed="rId3">
            <a:alphaModFix/>
          </a:blip>
          <a:srcRect b="13978" l="11832" r="69829" t="35953"/>
          <a:stretch/>
        </p:blipFill>
        <p:spPr>
          <a:xfrm>
            <a:off x="2470675" y="1886725"/>
            <a:ext cx="4018099" cy="30330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3F2D6"/>
        </a:solidFill>
      </p:bgPr>
    </p:bg>
    <p:spTree>
      <p:nvGrpSpPr>
        <p:cNvPr id="154" name="Shape 154"/>
        <p:cNvGrpSpPr/>
        <p:nvPr/>
      </p:nvGrpSpPr>
      <p:grpSpPr>
        <a:xfrm>
          <a:off x="0" y="0"/>
          <a:ext cx="0" cy="0"/>
          <a:chOff x="0" y="0"/>
          <a:chExt cx="0" cy="0"/>
        </a:xfrm>
      </p:grpSpPr>
      <p:sp>
        <p:nvSpPr>
          <p:cNvPr id="155" name="Google Shape;155;p27"/>
          <p:cNvSpPr txBox="1"/>
          <p:nvPr>
            <p:ph type="title"/>
          </p:nvPr>
        </p:nvSpPr>
        <p:spPr>
          <a:xfrm>
            <a:off x="219425" y="136450"/>
            <a:ext cx="8520600" cy="703500"/>
          </a:xfrm>
          <a:prstGeom prst="rect">
            <a:avLst/>
          </a:prstGeom>
        </p:spPr>
        <p:txBody>
          <a:bodyPr anchorCtr="0" anchor="t" bIns="91425" lIns="91425" spcFirstLastPara="1" rIns="91425" wrap="square" tIns="91425">
            <a:normAutofit fontScale="90000"/>
          </a:bodyPr>
          <a:lstStyle/>
          <a:p>
            <a:pPr indent="0" lvl="0" marL="0" rtl="0" algn="l">
              <a:lnSpc>
                <a:spcPct val="150000"/>
              </a:lnSpc>
              <a:spcBef>
                <a:spcPts val="0"/>
              </a:spcBef>
              <a:spcAft>
                <a:spcPts val="0"/>
              </a:spcAft>
              <a:buNone/>
            </a:pPr>
            <a:r>
              <a:rPr b="1" lang="en" sz="2466">
                <a:latin typeface="Courier New"/>
                <a:ea typeface="Courier New"/>
                <a:cs typeface="Courier New"/>
                <a:sym typeface="Courier New"/>
              </a:rPr>
              <a:t>Insights</a:t>
            </a:r>
            <a:br>
              <a:rPr lang="en">
                <a:latin typeface="Courier New"/>
                <a:ea typeface="Courier New"/>
                <a:cs typeface="Courier New"/>
                <a:sym typeface="Courier New"/>
              </a:rPr>
            </a:br>
            <a:endParaRPr sz="1911">
              <a:latin typeface="Courier New"/>
              <a:ea typeface="Courier New"/>
              <a:cs typeface="Courier New"/>
              <a:sym typeface="Courier New"/>
            </a:endParaRPr>
          </a:p>
        </p:txBody>
      </p:sp>
      <p:sp>
        <p:nvSpPr>
          <p:cNvPr id="156" name="Google Shape;156;p27"/>
          <p:cNvSpPr txBox="1"/>
          <p:nvPr>
            <p:ph idx="1" type="body"/>
          </p:nvPr>
        </p:nvSpPr>
        <p:spPr>
          <a:xfrm>
            <a:off x="219425" y="1568425"/>
            <a:ext cx="3311700" cy="3367500"/>
          </a:xfrm>
          <a:prstGeom prst="rect">
            <a:avLst/>
          </a:prstGeom>
        </p:spPr>
        <p:txBody>
          <a:bodyPr anchorCtr="0" anchor="t" bIns="91425" lIns="91425" spcFirstLastPara="1" rIns="91425" wrap="square" tIns="91425">
            <a:normAutofit/>
          </a:bodyPr>
          <a:lstStyle/>
          <a:p>
            <a:pPr indent="-336550" lvl="0" marL="457200" rtl="0" algn="l">
              <a:spcBef>
                <a:spcPts val="0"/>
              </a:spcBef>
              <a:spcAft>
                <a:spcPts val="0"/>
              </a:spcAft>
              <a:buSzPts val="1700"/>
              <a:buFont typeface="Courier New"/>
              <a:buAutoNum type="arabicPeriod"/>
            </a:pPr>
            <a:r>
              <a:rPr lang="en" sz="1700">
                <a:latin typeface="Courier New"/>
                <a:ea typeface="Courier New"/>
                <a:cs typeface="Courier New"/>
                <a:sym typeface="Courier New"/>
              </a:rPr>
              <a:t>March and April in 2020 were the least productive months.</a:t>
            </a:r>
            <a:endParaRPr sz="1700">
              <a:latin typeface="Courier New"/>
              <a:ea typeface="Courier New"/>
              <a:cs typeface="Courier New"/>
              <a:sym typeface="Courier New"/>
            </a:endParaRPr>
          </a:p>
          <a:p>
            <a:pPr indent="0" lvl="0" marL="457200" rtl="0" algn="l">
              <a:spcBef>
                <a:spcPts val="1200"/>
              </a:spcBef>
              <a:spcAft>
                <a:spcPts val="0"/>
              </a:spcAft>
              <a:buNone/>
            </a:pPr>
            <a:r>
              <a:t/>
            </a:r>
            <a:endParaRPr sz="1700">
              <a:latin typeface="Courier New"/>
              <a:ea typeface="Courier New"/>
              <a:cs typeface="Courier New"/>
              <a:sym typeface="Courier New"/>
            </a:endParaRPr>
          </a:p>
          <a:p>
            <a:pPr indent="-336550" lvl="0" marL="457200" rtl="0" algn="l">
              <a:spcBef>
                <a:spcPts val="1200"/>
              </a:spcBef>
              <a:spcAft>
                <a:spcPts val="0"/>
              </a:spcAft>
              <a:buSzPts val="1700"/>
              <a:buFont typeface="Courier New"/>
              <a:buAutoNum type="arabicPeriod"/>
            </a:pPr>
            <a:r>
              <a:rPr lang="en" sz="1700">
                <a:latin typeface="Courier New"/>
                <a:ea typeface="Courier New"/>
                <a:cs typeface="Courier New"/>
                <a:sym typeface="Courier New"/>
              </a:rPr>
              <a:t>November 2020 had the best overall performance.</a:t>
            </a:r>
            <a:endParaRPr sz="1700">
              <a:latin typeface="Courier New"/>
              <a:ea typeface="Courier New"/>
              <a:cs typeface="Courier New"/>
              <a:sym typeface="Courier New"/>
            </a:endParaRPr>
          </a:p>
          <a:p>
            <a:pPr indent="0" lvl="0" marL="0" rtl="0" algn="l">
              <a:spcBef>
                <a:spcPts val="1200"/>
              </a:spcBef>
              <a:spcAft>
                <a:spcPts val="1200"/>
              </a:spcAft>
              <a:buNone/>
            </a:pPr>
            <a:r>
              <a:t/>
            </a:r>
            <a:endParaRPr sz="1700">
              <a:latin typeface="Courier New"/>
              <a:ea typeface="Courier New"/>
              <a:cs typeface="Courier New"/>
              <a:sym typeface="Courier New"/>
            </a:endParaRPr>
          </a:p>
        </p:txBody>
      </p:sp>
      <p:pic>
        <p:nvPicPr>
          <p:cNvPr id="157" name="Google Shape;157;p27"/>
          <p:cNvPicPr preferRelativeResize="0"/>
          <p:nvPr/>
        </p:nvPicPr>
        <p:blipFill rotWithShape="1">
          <a:blip r:embed="rId3">
            <a:alphaModFix/>
          </a:blip>
          <a:srcRect b="27947" l="26460" r="30736" t="36518"/>
          <a:stretch/>
        </p:blipFill>
        <p:spPr>
          <a:xfrm>
            <a:off x="3761900" y="1079450"/>
            <a:ext cx="5201174" cy="336749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3F2D6"/>
        </a:solidFill>
      </p:bgPr>
    </p:bg>
    <p:spTree>
      <p:nvGrpSpPr>
        <p:cNvPr id="161" name="Shape 161"/>
        <p:cNvGrpSpPr/>
        <p:nvPr/>
      </p:nvGrpSpPr>
      <p:grpSpPr>
        <a:xfrm>
          <a:off x="0" y="0"/>
          <a:ext cx="0" cy="0"/>
          <a:chOff x="0" y="0"/>
          <a:chExt cx="0" cy="0"/>
        </a:xfrm>
      </p:grpSpPr>
      <p:sp>
        <p:nvSpPr>
          <p:cNvPr id="162" name="Google Shape;162;p28"/>
          <p:cNvSpPr txBox="1"/>
          <p:nvPr>
            <p:ph type="title"/>
          </p:nvPr>
        </p:nvSpPr>
        <p:spPr>
          <a:xfrm>
            <a:off x="219425" y="136450"/>
            <a:ext cx="8520600" cy="1084200"/>
          </a:xfrm>
          <a:prstGeom prst="rect">
            <a:avLst/>
          </a:prstGeom>
        </p:spPr>
        <p:txBody>
          <a:bodyPr anchorCtr="0" anchor="t" bIns="91425" lIns="91425" spcFirstLastPara="1" rIns="91425" wrap="square" tIns="91425">
            <a:normAutofit fontScale="90000"/>
          </a:bodyPr>
          <a:lstStyle/>
          <a:p>
            <a:pPr indent="0" lvl="0" marL="0" rtl="0" algn="l">
              <a:lnSpc>
                <a:spcPct val="150000"/>
              </a:lnSpc>
              <a:spcBef>
                <a:spcPts val="0"/>
              </a:spcBef>
              <a:spcAft>
                <a:spcPts val="0"/>
              </a:spcAft>
              <a:buNone/>
            </a:pPr>
            <a:r>
              <a:rPr b="1" lang="en" sz="2466">
                <a:latin typeface="Courier New"/>
                <a:ea typeface="Courier New"/>
                <a:cs typeface="Courier New"/>
                <a:sym typeface="Courier New"/>
              </a:rPr>
              <a:t>Request 8 :</a:t>
            </a:r>
            <a:br>
              <a:rPr lang="en">
                <a:latin typeface="Courier New"/>
                <a:ea typeface="Courier New"/>
                <a:cs typeface="Courier New"/>
                <a:sym typeface="Courier New"/>
              </a:rPr>
            </a:br>
            <a:r>
              <a:rPr lang="en" sz="1688">
                <a:latin typeface="Courier New"/>
                <a:ea typeface="Courier New"/>
                <a:cs typeface="Courier New"/>
                <a:sym typeface="Courier New"/>
              </a:rPr>
              <a:t>In which quarter of 2020, got the maximum total_sold_quantity? The final output contains these fields sorted by the total_sold_quantity</a:t>
            </a:r>
            <a:endParaRPr sz="1688">
              <a:latin typeface="Courier New"/>
              <a:ea typeface="Courier New"/>
              <a:cs typeface="Courier New"/>
              <a:sym typeface="Courier New"/>
            </a:endParaRPr>
          </a:p>
        </p:txBody>
      </p:sp>
      <p:sp>
        <p:nvSpPr>
          <p:cNvPr id="163" name="Google Shape;163;p28"/>
          <p:cNvSpPr txBox="1"/>
          <p:nvPr>
            <p:ph idx="1" type="body"/>
          </p:nvPr>
        </p:nvSpPr>
        <p:spPr>
          <a:xfrm>
            <a:off x="433775" y="4320075"/>
            <a:ext cx="7538400" cy="7035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64" name="Google Shape;164;p28"/>
          <p:cNvPicPr preferRelativeResize="0"/>
          <p:nvPr/>
        </p:nvPicPr>
        <p:blipFill rotWithShape="1">
          <a:blip r:embed="rId3">
            <a:alphaModFix/>
          </a:blip>
          <a:srcRect b="27409" l="11948" r="77022" t="62160"/>
          <a:stretch/>
        </p:blipFill>
        <p:spPr>
          <a:xfrm>
            <a:off x="2481800" y="2313400"/>
            <a:ext cx="3148373" cy="163762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3F2D6"/>
        </a:solidFill>
      </p:bgPr>
    </p:bg>
    <p:spTree>
      <p:nvGrpSpPr>
        <p:cNvPr id="168" name="Shape 168"/>
        <p:cNvGrpSpPr/>
        <p:nvPr/>
      </p:nvGrpSpPr>
      <p:grpSpPr>
        <a:xfrm>
          <a:off x="0" y="0"/>
          <a:ext cx="0" cy="0"/>
          <a:chOff x="0" y="0"/>
          <a:chExt cx="0" cy="0"/>
        </a:xfrm>
      </p:grpSpPr>
      <p:sp>
        <p:nvSpPr>
          <p:cNvPr id="169" name="Google Shape;169;p29"/>
          <p:cNvSpPr txBox="1"/>
          <p:nvPr>
            <p:ph type="title"/>
          </p:nvPr>
        </p:nvSpPr>
        <p:spPr>
          <a:xfrm>
            <a:off x="219425" y="136450"/>
            <a:ext cx="8520600" cy="703500"/>
          </a:xfrm>
          <a:prstGeom prst="rect">
            <a:avLst/>
          </a:prstGeom>
        </p:spPr>
        <p:txBody>
          <a:bodyPr anchorCtr="0" anchor="t" bIns="91425" lIns="91425" spcFirstLastPara="1" rIns="91425" wrap="square" tIns="91425">
            <a:normAutofit fontScale="90000"/>
          </a:bodyPr>
          <a:lstStyle/>
          <a:p>
            <a:pPr indent="0" lvl="0" marL="0" rtl="0" algn="l">
              <a:lnSpc>
                <a:spcPct val="150000"/>
              </a:lnSpc>
              <a:spcBef>
                <a:spcPts val="0"/>
              </a:spcBef>
              <a:spcAft>
                <a:spcPts val="0"/>
              </a:spcAft>
              <a:buNone/>
            </a:pPr>
            <a:r>
              <a:rPr b="1" lang="en" sz="2466">
                <a:latin typeface="Courier New"/>
                <a:ea typeface="Courier New"/>
                <a:cs typeface="Courier New"/>
                <a:sym typeface="Courier New"/>
              </a:rPr>
              <a:t>Insights</a:t>
            </a:r>
            <a:br>
              <a:rPr lang="en">
                <a:latin typeface="Courier New"/>
                <a:ea typeface="Courier New"/>
                <a:cs typeface="Courier New"/>
                <a:sym typeface="Courier New"/>
              </a:rPr>
            </a:br>
            <a:endParaRPr sz="1911">
              <a:latin typeface="Courier New"/>
              <a:ea typeface="Courier New"/>
              <a:cs typeface="Courier New"/>
              <a:sym typeface="Courier New"/>
            </a:endParaRPr>
          </a:p>
        </p:txBody>
      </p:sp>
      <p:sp>
        <p:nvSpPr>
          <p:cNvPr id="170" name="Google Shape;170;p29"/>
          <p:cNvSpPr txBox="1"/>
          <p:nvPr>
            <p:ph idx="1" type="body"/>
          </p:nvPr>
        </p:nvSpPr>
        <p:spPr>
          <a:xfrm>
            <a:off x="323200" y="1483100"/>
            <a:ext cx="3311700" cy="2560200"/>
          </a:xfrm>
          <a:prstGeom prst="rect">
            <a:avLst/>
          </a:prstGeom>
        </p:spPr>
        <p:txBody>
          <a:bodyPr anchorCtr="0" anchor="t" bIns="91425" lIns="91425" spcFirstLastPara="1" rIns="91425" wrap="square" tIns="91425">
            <a:normAutofit/>
          </a:bodyPr>
          <a:lstStyle/>
          <a:p>
            <a:pPr indent="0" lvl="0" marL="0" rtl="0" algn="just">
              <a:lnSpc>
                <a:spcPct val="105000"/>
              </a:lnSpc>
              <a:spcBef>
                <a:spcPts val="0"/>
              </a:spcBef>
              <a:spcAft>
                <a:spcPts val="1200"/>
              </a:spcAft>
              <a:buNone/>
            </a:pPr>
            <a:r>
              <a:rPr lang="en" sz="1700">
                <a:latin typeface="Courier New"/>
                <a:ea typeface="Courier New"/>
                <a:cs typeface="Courier New"/>
                <a:sym typeface="Courier New"/>
              </a:rPr>
              <a:t>The highest total sold quantity was recorded in Quarter One (Sep, Oct, Nov) of 2020, while the lowest total sold quantity was recorded in Quarter Three.</a:t>
            </a:r>
            <a:endParaRPr sz="1700">
              <a:latin typeface="Courier New"/>
              <a:ea typeface="Courier New"/>
              <a:cs typeface="Courier New"/>
              <a:sym typeface="Courier New"/>
            </a:endParaRPr>
          </a:p>
        </p:txBody>
      </p:sp>
      <p:pic>
        <p:nvPicPr>
          <p:cNvPr id="171" name="Google Shape;171;p29"/>
          <p:cNvPicPr preferRelativeResize="0"/>
          <p:nvPr/>
        </p:nvPicPr>
        <p:blipFill rotWithShape="1">
          <a:blip r:embed="rId3">
            <a:alphaModFix/>
          </a:blip>
          <a:srcRect b="23697" l="19075" r="28129" t="34975"/>
          <a:stretch/>
        </p:blipFill>
        <p:spPr>
          <a:xfrm>
            <a:off x="3815650" y="1137125"/>
            <a:ext cx="4924373" cy="32521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3F2D6"/>
        </a:solidFill>
      </p:bgPr>
    </p:bg>
    <p:spTree>
      <p:nvGrpSpPr>
        <p:cNvPr id="175" name="Shape 175"/>
        <p:cNvGrpSpPr/>
        <p:nvPr/>
      </p:nvGrpSpPr>
      <p:grpSpPr>
        <a:xfrm>
          <a:off x="0" y="0"/>
          <a:ext cx="0" cy="0"/>
          <a:chOff x="0" y="0"/>
          <a:chExt cx="0" cy="0"/>
        </a:xfrm>
      </p:grpSpPr>
      <p:sp>
        <p:nvSpPr>
          <p:cNvPr id="176" name="Google Shape;176;p30"/>
          <p:cNvSpPr txBox="1"/>
          <p:nvPr>
            <p:ph type="title"/>
          </p:nvPr>
        </p:nvSpPr>
        <p:spPr>
          <a:xfrm>
            <a:off x="219425" y="136450"/>
            <a:ext cx="8520600" cy="1084200"/>
          </a:xfrm>
          <a:prstGeom prst="rect">
            <a:avLst/>
          </a:prstGeom>
        </p:spPr>
        <p:txBody>
          <a:bodyPr anchorCtr="0" anchor="t" bIns="91425" lIns="91425" spcFirstLastPara="1" rIns="91425" wrap="square" tIns="91425">
            <a:normAutofit fontScale="90000"/>
          </a:bodyPr>
          <a:lstStyle/>
          <a:p>
            <a:pPr indent="0" lvl="0" marL="0" rtl="0" algn="l">
              <a:lnSpc>
                <a:spcPct val="150000"/>
              </a:lnSpc>
              <a:spcBef>
                <a:spcPts val="0"/>
              </a:spcBef>
              <a:spcAft>
                <a:spcPts val="0"/>
              </a:spcAft>
              <a:buNone/>
            </a:pPr>
            <a:r>
              <a:rPr b="1" lang="en" sz="2466">
                <a:latin typeface="Courier New"/>
                <a:ea typeface="Courier New"/>
                <a:cs typeface="Courier New"/>
                <a:sym typeface="Courier New"/>
              </a:rPr>
              <a:t>Request 9 :</a:t>
            </a:r>
            <a:br>
              <a:rPr lang="en"/>
            </a:br>
            <a:r>
              <a:rPr lang="en" sz="1800">
                <a:latin typeface="Courier New"/>
                <a:ea typeface="Courier New"/>
                <a:cs typeface="Courier New"/>
                <a:sym typeface="Courier New"/>
              </a:rPr>
              <a:t>Which channel helped to bring more gross sales in the fiscal year 2021 and the percentage of contribution?</a:t>
            </a:r>
            <a:endParaRPr sz="1800">
              <a:latin typeface="Courier New"/>
              <a:ea typeface="Courier New"/>
              <a:cs typeface="Courier New"/>
              <a:sym typeface="Courier New"/>
            </a:endParaRPr>
          </a:p>
        </p:txBody>
      </p:sp>
      <p:sp>
        <p:nvSpPr>
          <p:cNvPr id="177" name="Google Shape;177;p30"/>
          <p:cNvSpPr txBox="1"/>
          <p:nvPr>
            <p:ph idx="1" type="body"/>
          </p:nvPr>
        </p:nvSpPr>
        <p:spPr>
          <a:xfrm>
            <a:off x="433775" y="4320075"/>
            <a:ext cx="7538400" cy="7035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78" name="Google Shape;178;p30"/>
          <p:cNvPicPr preferRelativeResize="0"/>
          <p:nvPr/>
        </p:nvPicPr>
        <p:blipFill rotWithShape="1">
          <a:blip r:embed="rId3">
            <a:alphaModFix/>
          </a:blip>
          <a:srcRect b="29670" l="12433" r="72367" t="62316"/>
          <a:stretch/>
        </p:blipFill>
        <p:spPr>
          <a:xfrm>
            <a:off x="1386200" y="1806000"/>
            <a:ext cx="5005123" cy="191002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3F2D6"/>
        </a:solidFill>
      </p:bgPr>
    </p:bg>
    <p:spTree>
      <p:nvGrpSpPr>
        <p:cNvPr id="182" name="Shape 182"/>
        <p:cNvGrpSpPr/>
        <p:nvPr/>
      </p:nvGrpSpPr>
      <p:grpSpPr>
        <a:xfrm>
          <a:off x="0" y="0"/>
          <a:ext cx="0" cy="0"/>
          <a:chOff x="0" y="0"/>
          <a:chExt cx="0" cy="0"/>
        </a:xfrm>
      </p:grpSpPr>
      <p:sp>
        <p:nvSpPr>
          <p:cNvPr id="183" name="Google Shape;183;p31"/>
          <p:cNvSpPr txBox="1"/>
          <p:nvPr>
            <p:ph type="title"/>
          </p:nvPr>
        </p:nvSpPr>
        <p:spPr>
          <a:xfrm>
            <a:off x="219425" y="124925"/>
            <a:ext cx="8520600" cy="703500"/>
          </a:xfrm>
          <a:prstGeom prst="rect">
            <a:avLst/>
          </a:prstGeom>
        </p:spPr>
        <p:txBody>
          <a:bodyPr anchorCtr="0" anchor="t" bIns="91425" lIns="91425" spcFirstLastPara="1" rIns="91425" wrap="square" tIns="91425">
            <a:normAutofit fontScale="90000"/>
          </a:bodyPr>
          <a:lstStyle/>
          <a:p>
            <a:pPr indent="0" lvl="0" marL="0" rtl="0" algn="l">
              <a:lnSpc>
                <a:spcPct val="150000"/>
              </a:lnSpc>
              <a:spcBef>
                <a:spcPts val="0"/>
              </a:spcBef>
              <a:spcAft>
                <a:spcPts val="0"/>
              </a:spcAft>
              <a:buNone/>
            </a:pPr>
            <a:r>
              <a:rPr b="1" lang="en" sz="2466">
                <a:latin typeface="Courier New"/>
                <a:ea typeface="Courier New"/>
                <a:cs typeface="Courier New"/>
                <a:sym typeface="Courier New"/>
              </a:rPr>
              <a:t>Insights</a:t>
            </a:r>
            <a:br>
              <a:rPr lang="en">
                <a:latin typeface="Courier New"/>
                <a:ea typeface="Courier New"/>
                <a:cs typeface="Courier New"/>
                <a:sym typeface="Courier New"/>
              </a:rPr>
            </a:br>
            <a:endParaRPr sz="1911">
              <a:latin typeface="Courier New"/>
              <a:ea typeface="Courier New"/>
              <a:cs typeface="Courier New"/>
              <a:sym typeface="Courier New"/>
            </a:endParaRPr>
          </a:p>
        </p:txBody>
      </p:sp>
      <p:sp>
        <p:nvSpPr>
          <p:cNvPr id="184" name="Google Shape;184;p31"/>
          <p:cNvSpPr txBox="1"/>
          <p:nvPr>
            <p:ph idx="1" type="body"/>
          </p:nvPr>
        </p:nvSpPr>
        <p:spPr>
          <a:xfrm>
            <a:off x="415475" y="1421963"/>
            <a:ext cx="3311700" cy="3367500"/>
          </a:xfrm>
          <a:prstGeom prst="rect">
            <a:avLst/>
          </a:prstGeom>
        </p:spPr>
        <p:txBody>
          <a:bodyPr anchorCtr="0" anchor="t" bIns="91425" lIns="91425" spcFirstLastPara="1" rIns="91425" wrap="square" tIns="91425">
            <a:normAutofit/>
          </a:bodyPr>
          <a:lstStyle/>
          <a:p>
            <a:pPr indent="0" lvl="0" marL="0" rtl="0" algn="just">
              <a:lnSpc>
                <a:spcPct val="150000"/>
              </a:lnSpc>
              <a:spcBef>
                <a:spcPts val="0"/>
              </a:spcBef>
              <a:spcAft>
                <a:spcPts val="0"/>
              </a:spcAft>
              <a:buClr>
                <a:schemeClr val="dk1"/>
              </a:buClr>
              <a:buSzPts val="1100"/>
              <a:buFont typeface="Arial"/>
              <a:buNone/>
            </a:pPr>
            <a:r>
              <a:rPr lang="en" sz="1700">
                <a:solidFill>
                  <a:schemeClr val="dk1"/>
                </a:solidFill>
                <a:latin typeface="Courier New"/>
                <a:ea typeface="Courier New"/>
                <a:cs typeface="Courier New"/>
                <a:sym typeface="Courier New"/>
              </a:rPr>
              <a:t>The retail channel contributed 73.21% of the total increase in gross sales for the fiscal year 2021.</a:t>
            </a:r>
            <a:endParaRPr sz="1700">
              <a:latin typeface="Courier New"/>
              <a:ea typeface="Courier New"/>
              <a:cs typeface="Courier New"/>
              <a:sym typeface="Courier New"/>
            </a:endParaRPr>
          </a:p>
        </p:txBody>
      </p:sp>
      <p:pic>
        <p:nvPicPr>
          <p:cNvPr id="185" name="Google Shape;185;p31"/>
          <p:cNvPicPr preferRelativeResize="0"/>
          <p:nvPr/>
        </p:nvPicPr>
        <p:blipFill rotWithShape="1">
          <a:blip r:embed="rId3">
            <a:alphaModFix/>
          </a:blip>
          <a:srcRect b="30207" l="35801" r="43460" t="44844"/>
          <a:stretch/>
        </p:blipFill>
        <p:spPr>
          <a:xfrm>
            <a:off x="4721925" y="1314725"/>
            <a:ext cx="3514598" cy="295922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3F2D6"/>
        </a:solidFill>
      </p:bgPr>
    </p:bg>
    <p:spTree>
      <p:nvGrpSpPr>
        <p:cNvPr id="65" name="Shape 65"/>
        <p:cNvGrpSpPr/>
        <p:nvPr/>
      </p:nvGrpSpPr>
      <p:grpSpPr>
        <a:xfrm>
          <a:off x="0" y="0"/>
          <a:ext cx="0" cy="0"/>
          <a:chOff x="0" y="0"/>
          <a:chExt cx="0" cy="0"/>
        </a:xfrm>
      </p:grpSpPr>
      <p:sp>
        <p:nvSpPr>
          <p:cNvPr id="66" name="Google Shape;66;p14"/>
          <p:cNvSpPr txBox="1"/>
          <p:nvPr>
            <p:ph type="ctrTitle"/>
          </p:nvPr>
        </p:nvSpPr>
        <p:spPr>
          <a:xfrm>
            <a:off x="200550" y="717325"/>
            <a:ext cx="8742900" cy="3487500"/>
          </a:xfrm>
          <a:prstGeom prst="rect">
            <a:avLst/>
          </a:prstGeom>
        </p:spPr>
        <p:txBody>
          <a:bodyPr anchorCtr="0" anchor="b" bIns="91425" lIns="91425" spcFirstLastPara="1" rIns="91425" wrap="square" tIns="91425">
            <a:noAutofit/>
          </a:bodyPr>
          <a:lstStyle/>
          <a:p>
            <a:pPr indent="0" lvl="0" marL="0" rtl="0" algn="just">
              <a:lnSpc>
                <a:spcPct val="150000"/>
              </a:lnSpc>
              <a:spcBef>
                <a:spcPts val="0"/>
              </a:spcBef>
              <a:spcAft>
                <a:spcPts val="0"/>
              </a:spcAft>
              <a:buSzPts val="1100"/>
              <a:buNone/>
            </a:pPr>
            <a:r>
              <a:rPr b="1" lang="en" sz="1600">
                <a:latin typeface="Courier New"/>
                <a:ea typeface="Courier New"/>
                <a:cs typeface="Courier New"/>
                <a:sym typeface="Courier New"/>
              </a:rPr>
              <a:t>Problem Statement:</a:t>
            </a:r>
            <a:r>
              <a:rPr b="1" lang="en" sz="900">
                <a:latin typeface="Courier New"/>
                <a:ea typeface="Courier New"/>
                <a:cs typeface="Courier New"/>
                <a:sym typeface="Courier New"/>
              </a:rPr>
              <a:t> </a:t>
            </a:r>
            <a:endParaRPr b="1" sz="900">
              <a:latin typeface="Courier New"/>
              <a:ea typeface="Courier New"/>
              <a:cs typeface="Courier New"/>
              <a:sym typeface="Courier New"/>
            </a:endParaRPr>
          </a:p>
          <a:p>
            <a:pPr indent="457200" lvl="0" marL="0" rtl="0" algn="just">
              <a:lnSpc>
                <a:spcPct val="150000"/>
              </a:lnSpc>
              <a:spcBef>
                <a:spcPts val="0"/>
              </a:spcBef>
              <a:spcAft>
                <a:spcPts val="0"/>
              </a:spcAft>
              <a:buSzPts val="1100"/>
              <a:buNone/>
            </a:pPr>
            <a:r>
              <a:rPr lang="en" sz="1400">
                <a:latin typeface="Courier New"/>
                <a:ea typeface="Courier New"/>
                <a:cs typeface="Courier New"/>
                <a:sym typeface="Courier New"/>
              </a:rPr>
              <a:t>The management of Atliq, a top hardware manufacturer in our nation, wants to grow its data analytics team so that it may have access to enough information to make swift and informed choices.</a:t>
            </a:r>
            <a:endParaRPr sz="1400">
              <a:latin typeface="Courier New"/>
              <a:ea typeface="Courier New"/>
              <a:cs typeface="Courier New"/>
              <a:sym typeface="Courier New"/>
            </a:endParaRPr>
          </a:p>
          <a:p>
            <a:pPr indent="457200" lvl="0" marL="0" rtl="0" algn="just">
              <a:spcBef>
                <a:spcPts val="0"/>
              </a:spcBef>
              <a:spcAft>
                <a:spcPts val="0"/>
              </a:spcAft>
              <a:buClr>
                <a:schemeClr val="dk1"/>
              </a:buClr>
              <a:buSzPts val="1100"/>
              <a:buFont typeface="Arial"/>
              <a:buNone/>
            </a:pPr>
            <a:r>
              <a:t/>
            </a:r>
            <a:endParaRPr sz="1400">
              <a:latin typeface="Courier New"/>
              <a:ea typeface="Courier New"/>
              <a:cs typeface="Courier New"/>
              <a:sym typeface="Courier New"/>
            </a:endParaRPr>
          </a:p>
          <a:p>
            <a:pPr indent="0" lvl="0" marL="0" rtl="0" algn="just">
              <a:spcBef>
                <a:spcPts val="0"/>
              </a:spcBef>
              <a:spcAft>
                <a:spcPts val="0"/>
              </a:spcAft>
              <a:buClr>
                <a:schemeClr val="dk1"/>
              </a:buClr>
              <a:buSzPts val="1100"/>
              <a:buFont typeface="Arial"/>
              <a:buNone/>
            </a:pPr>
            <a:r>
              <a:t/>
            </a:r>
            <a:endParaRPr b="1" sz="900">
              <a:latin typeface="Courier New"/>
              <a:ea typeface="Courier New"/>
              <a:cs typeface="Courier New"/>
              <a:sym typeface="Courier New"/>
            </a:endParaRPr>
          </a:p>
          <a:p>
            <a:pPr indent="0" lvl="0" marL="0" rtl="0" algn="just">
              <a:spcBef>
                <a:spcPts val="0"/>
              </a:spcBef>
              <a:spcAft>
                <a:spcPts val="0"/>
              </a:spcAft>
              <a:buClr>
                <a:schemeClr val="dk1"/>
              </a:buClr>
              <a:buSzPts val="1100"/>
              <a:buFont typeface="Arial"/>
              <a:buNone/>
            </a:pPr>
            <a:r>
              <a:rPr b="1" lang="en" sz="1600">
                <a:latin typeface="Courier New"/>
                <a:ea typeface="Courier New"/>
                <a:cs typeface="Courier New"/>
                <a:sym typeface="Courier New"/>
              </a:rPr>
              <a:t>Approach:</a:t>
            </a:r>
            <a:endParaRPr b="1" sz="1600">
              <a:latin typeface="Courier New"/>
              <a:ea typeface="Courier New"/>
              <a:cs typeface="Courier New"/>
              <a:sym typeface="Courier New"/>
            </a:endParaRPr>
          </a:p>
          <a:p>
            <a:pPr indent="0" lvl="0" marL="0" rtl="0" algn="just">
              <a:spcBef>
                <a:spcPts val="0"/>
              </a:spcBef>
              <a:spcAft>
                <a:spcPts val="0"/>
              </a:spcAft>
              <a:buClr>
                <a:schemeClr val="dk1"/>
              </a:buClr>
              <a:buSzPts val="1100"/>
              <a:buFont typeface="Arial"/>
              <a:buNone/>
            </a:pPr>
            <a:r>
              <a:t/>
            </a:r>
            <a:endParaRPr b="1" sz="900">
              <a:latin typeface="Courier New"/>
              <a:ea typeface="Courier New"/>
              <a:cs typeface="Courier New"/>
              <a:sym typeface="Courier New"/>
            </a:endParaRPr>
          </a:p>
          <a:p>
            <a:pPr indent="-317500" lvl="0" marL="457200" rtl="0" algn="just">
              <a:spcBef>
                <a:spcPts val="0"/>
              </a:spcBef>
              <a:spcAft>
                <a:spcPts val="0"/>
              </a:spcAft>
              <a:buSzPts val="1400"/>
              <a:buFont typeface="Courier New"/>
              <a:buChar char="●"/>
            </a:pPr>
            <a:r>
              <a:rPr lang="en" sz="1400">
                <a:latin typeface="Courier New"/>
                <a:ea typeface="Courier New"/>
                <a:cs typeface="Courier New"/>
                <a:sym typeface="Courier New"/>
              </a:rPr>
              <a:t>To respond to the ad-hoc request, query the data using SQL.</a:t>
            </a:r>
            <a:endParaRPr sz="1400">
              <a:latin typeface="Courier New"/>
              <a:ea typeface="Courier New"/>
              <a:cs typeface="Courier New"/>
              <a:sym typeface="Courier New"/>
            </a:endParaRPr>
          </a:p>
          <a:p>
            <a:pPr indent="0" lvl="0" marL="457200" rtl="0" algn="just">
              <a:spcBef>
                <a:spcPts val="0"/>
              </a:spcBef>
              <a:spcAft>
                <a:spcPts val="0"/>
              </a:spcAft>
              <a:buNone/>
            </a:pPr>
            <a:r>
              <a:t/>
            </a:r>
            <a:endParaRPr sz="1400">
              <a:latin typeface="Courier New"/>
              <a:ea typeface="Courier New"/>
              <a:cs typeface="Courier New"/>
              <a:sym typeface="Courier New"/>
            </a:endParaRPr>
          </a:p>
          <a:p>
            <a:pPr indent="-317500" lvl="0" marL="457200" rtl="0" algn="just">
              <a:spcBef>
                <a:spcPts val="0"/>
              </a:spcBef>
              <a:spcAft>
                <a:spcPts val="0"/>
              </a:spcAft>
              <a:buSzPts val="1400"/>
              <a:buFont typeface="Courier New"/>
              <a:buChar char="●"/>
            </a:pPr>
            <a:r>
              <a:rPr lang="en" sz="1400">
                <a:latin typeface="Courier New"/>
                <a:ea typeface="Courier New"/>
                <a:cs typeface="Courier New"/>
                <a:sym typeface="Courier New"/>
              </a:rPr>
              <a:t>Use Powerbi and excel to create the visualisations, and then provide the management with key findings insights.</a:t>
            </a:r>
            <a:endParaRPr sz="1400">
              <a:latin typeface="Courier New"/>
              <a:ea typeface="Courier New"/>
              <a:cs typeface="Courier New"/>
              <a:sym typeface="Courier New"/>
            </a:endParaRPr>
          </a:p>
          <a:p>
            <a:pPr indent="0" lvl="0" marL="0" rtl="0" algn="just">
              <a:spcBef>
                <a:spcPts val="0"/>
              </a:spcBef>
              <a:spcAft>
                <a:spcPts val="0"/>
              </a:spcAft>
              <a:buSzPts val="990"/>
              <a:buNone/>
            </a:pPr>
            <a:r>
              <a:t/>
            </a:r>
            <a:endParaRPr b="1" sz="900">
              <a:latin typeface="Courier New"/>
              <a:ea typeface="Courier New"/>
              <a:cs typeface="Courier New"/>
              <a:sym typeface="Courier New"/>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3F2D6"/>
        </a:solidFill>
      </p:bgPr>
    </p:bg>
    <p:spTree>
      <p:nvGrpSpPr>
        <p:cNvPr id="189" name="Shape 189"/>
        <p:cNvGrpSpPr/>
        <p:nvPr/>
      </p:nvGrpSpPr>
      <p:grpSpPr>
        <a:xfrm>
          <a:off x="0" y="0"/>
          <a:ext cx="0" cy="0"/>
          <a:chOff x="0" y="0"/>
          <a:chExt cx="0" cy="0"/>
        </a:xfrm>
      </p:grpSpPr>
      <p:sp>
        <p:nvSpPr>
          <p:cNvPr id="190" name="Google Shape;190;p32"/>
          <p:cNvSpPr txBox="1"/>
          <p:nvPr>
            <p:ph type="title"/>
          </p:nvPr>
        </p:nvSpPr>
        <p:spPr>
          <a:xfrm>
            <a:off x="219425" y="136450"/>
            <a:ext cx="8520600" cy="1084200"/>
          </a:xfrm>
          <a:prstGeom prst="rect">
            <a:avLst/>
          </a:prstGeom>
        </p:spPr>
        <p:txBody>
          <a:bodyPr anchorCtr="0" anchor="t" bIns="91425" lIns="91425" spcFirstLastPara="1" rIns="91425" wrap="square" tIns="91425">
            <a:normAutofit fontScale="90000"/>
          </a:bodyPr>
          <a:lstStyle/>
          <a:p>
            <a:pPr indent="0" lvl="0" marL="0" rtl="0" algn="just">
              <a:lnSpc>
                <a:spcPct val="150000"/>
              </a:lnSpc>
              <a:spcBef>
                <a:spcPts val="0"/>
              </a:spcBef>
              <a:spcAft>
                <a:spcPts val="0"/>
              </a:spcAft>
              <a:buNone/>
            </a:pPr>
            <a:r>
              <a:rPr b="1" lang="en" sz="2466">
                <a:latin typeface="Courier New"/>
                <a:ea typeface="Courier New"/>
                <a:cs typeface="Courier New"/>
                <a:sym typeface="Courier New"/>
              </a:rPr>
              <a:t>Request 10 :</a:t>
            </a:r>
            <a:br>
              <a:rPr lang="en"/>
            </a:br>
            <a:r>
              <a:rPr lang="en" sz="1688">
                <a:latin typeface="Courier New"/>
                <a:ea typeface="Courier New"/>
                <a:cs typeface="Courier New"/>
                <a:sym typeface="Courier New"/>
              </a:rPr>
              <a:t>Get the Top 3 products in each division that have a high total_sold_quantity in the fiscal_year 2021?</a:t>
            </a:r>
            <a:endParaRPr sz="1688">
              <a:latin typeface="Courier New"/>
              <a:ea typeface="Courier New"/>
              <a:cs typeface="Courier New"/>
              <a:sym typeface="Courier New"/>
            </a:endParaRPr>
          </a:p>
        </p:txBody>
      </p:sp>
      <p:sp>
        <p:nvSpPr>
          <p:cNvPr id="191" name="Google Shape;191;p32"/>
          <p:cNvSpPr txBox="1"/>
          <p:nvPr>
            <p:ph idx="1" type="body"/>
          </p:nvPr>
        </p:nvSpPr>
        <p:spPr>
          <a:xfrm>
            <a:off x="433775" y="4320075"/>
            <a:ext cx="7538400" cy="7035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92" name="Google Shape;192;p32"/>
          <p:cNvPicPr preferRelativeResize="0"/>
          <p:nvPr/>
        </p:nvPicPr>
        <p:blipFill rotWithShape="1">
          <a:blip r:embed="rId3">
            <a:alphaModFix/>
          </a:blip>
          <a:srcRect b="17567" l="11890" r="52592" t="62113"/>
          <a:stretch/>
        </p:blipFill>
        <p:spPr>
          <a:xfrm>
            <a:off x="1547650" y="1794450"/>
            <a:ext cx="5074301" cy="23180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3F2D6"/>
        </a:solidFill>
      </p:bgPr>
    </p:bg>
    <p:spTree>
      <p:nvGrpSpPr>
        <p:cNvPr id="196" name="Shape 196"/>
        <p:cNvGrpSpPr/>
        <p:nvPr/>
      </p:nvGrpSpPr>
      <p:grpSpPr>
        <a:xfrm>
          <a:off x="0" y="0"/>
          <a:ext cx="0" cy="0"/>
          <a:chOff x="0" y="0"/>
          <a:chExt cx="0" cy="0"/>
        </a:xfrm>
      </p:grpSpPr>
      <p:sp>
        <p:nvSpPr>
          <p:cNvPr id="197" name="Google Shape;197;p33"/>
          <p:cNvSpPr txBox="1"/>
          <p:nvPr>
            <p:ph type="title"/>
          </p:nvPr>
        </p:nvSpPr>
        <p:spPr>
          <a:xfrm>
            <a:off x="219425" y="136450"/>
            <a:ext cx="8520600" cy="703500"/>
          </a:xfrm>
          <a:prstGeom prst="rect">
            <a:avLst/>
          </a:prstGeom>
        </p:spPr>
        <p:txBody>
          <a:bodyPr anchorCtr="0" anchor="t" bIns="91425" lIns="91425" spcFirstLastPara="1" rIns="91425" wrap="square" tIns="91425">
            <a:normAutofit fontScale="90000"/>
          </a:bodyPr>
          <a:lstStyle/>
          <a:p>
            <a:pPr indent="0" lvl="0" marL="0" rtl="0" algn="l">
              <a:lnSpc>
                <a:spcPct val="150000"/>
              </a:lnSpc>
              <a:spcBef>
                <a:spcPts val="0"/>
              </a:spcBef>
              <a:spcAft>
                <a:spcPts val="0"/>
              </a:spcAft>
              <a:buNone/>
            </a:pPr>
            <a:r>
              <a:rPr b="1" lang="en" sz="2466">
                <a:latin typeface="Courier New"/>
                <a:ea typeface="Courier New"/>
                <a:cs typeface="Courier New"/>
                <a:sym typeface="Courier New"/>
              </a:rPr>
              <a:t>Insights</a:t>
            </a:r>
            <a:br>
              <a:rPr lang="en">
                <a:latin typeface="Courier New"/>
                <a:ea typeface="Courier New"/>
                <a:cs typeface="Courier New"/>
                <a:sym typeface="Courier New"/>
              </a:rPr>
            </a:br>
            <a:endParaRPr sz="1911">
              <a:latin typeface="Courier New"/>
              <a:ea typeface="Courier New"/>
              <a:cs typeface="Courier New"/>
              <a:sym typeface="Courier New"/>
            </a:endParaRPr>
          </a:p>
        </p:txBody>
      </p:sp>
      <p:sp>
        <p:nvSpPr>
          <p:cNvPr id="198" name="Google Shape;198;p33"/>
          <p:cNvSpPr txBox="1"/>
          <p:nvPr>
            <p:ph idx="1" type="body"/>
          </p:nvPr>
        </p:nvSpPr>
        <p:spPr>
          <a:xfrm>
            <a:off x="219425" y="1079450"/>
            <a:ext cx="3311700" cy="3367500"/>
          </a:xfrm>
          <a:prstGeom prst="rect">
            <a:avLst/>
          </a:prstGeom>
        </p:spPr>
        <p:txBody>
          <a:bodyPr anchorCtr="0" anchor="t" bIns="91425" lIns="91425" spcFirstLastPara="1" rIns="91425" wrap="square" tIns="91425">
            <a:noAutofit/>
          </a:bodyPr>
          <a:lstStyle/>
          <a:p>
            <a:pPr indent="0" lvl="0" marL="0" rtl="0" algn="l">
              <a:lnSpc>
                <a:spcPct val="120000"/>
              </a:lnSpc>
              <a:spcBef>
                <a:spcPts val="0"/>
              </a:spcBef>
              <a:spcAft>
                <a:spcPts val="0"/>
              </a:spcAft>
              <a:buSzPts val="852"/>
              <a:buNone/>
            </a:pPr>
            <a:r>
              <a:rPr lang="en" sz="1581">
                <a:solidFill>
                  <a:schemeClr val="dk1"/>
                </a:solidFill>
                <a:latin typeface="Courier New"/>
                <a:ea typeface="Courier New"/>
                <a:cs typeface="Courier New"/>
                <a:sym typeface="Courier New"/>
              </a:rPr>
              <a:t>In the fiscal year 2021, the top three items in each division with the highest total sales quantity are:</a:t>
            </a:r>
            <a:endParaRPr sz="1581">
              <a:solidFill>
                <a:schemeClr val="dk1"/>
              </a:solidFill>
              <a:latin typeface="Courier New"/>
              <a:ea typeface="Courier New"/>
              <a:cs typeface="Courier New"/>
              <a:sym typeface="Courier New"/>
            </a:endParaRPr>
          </a:p>
          <a:p>
            <a:pPr indent="0" lvl="0" marL="0" rtl="0" algn="l">
              <a:lnSpc>
                <a:spcPct val="120000"/>
              </a:lnSpc>
              <a:spcBef>
                <a:spcPts val="0"/>
              </a:spcBef>
              <a:spcAft>
                <a:spcPts val="0"/>
              </a:spcAft>
              <a:buSzPts val="852"/>
              <a:buNone/>
            </a:pPr>
            <a:r>
              <a:rPr lang="en" sz="1581">
                <a:solidFill>
                  <a:schemeClr val="dk1"/>
                </a:solidFill>
                <a:latin typeface="Courier New"/>
                <a:ea typeface="Courier New"/>
                <a:cs typeface="Courier New"/>
                <a:sym typeface="Courier New"/>
              </a:rPr>
              <a:t> </a:t>
            </a:r>
            <a:endParaRPr sz="1581">
              <a:solidFill>
                <a:schemeClr val="dk1"/>
              </a:solidFill>
              <a:latin typeface="Courier New"/>
              <a:ea typeface="Courier New"/>
              <a:cs typeface="Courier New"/>
              <a:sym typeface="Courier New"/>
            </a:endParaRPr>
          </a:p>
          <a:p>
            <a:pPr indent="0" lvl="0" marL="0" rtl="0" algn="l">
              <a:lnSpc>
                <a:spcPct val="120000"/>
              </a:lnSpc>
              <a:spcBef>
                <a:spcPts val="0"/>
              </a:spcBef>
              <a:spcAft>
                <a:spcPts val="0"/>
              </a:spcAft>
              <a:buSzPts val="852"/>
              <a:buNone/>
            </a:pPr>
            <a:r>
              <a:rPr lang="en" sz="1581">
                <a:solidFill>
                  <a:schemeClr val="dk1"/>
                </a:solidFill>
                <a:latin typeface="Courier New"/>
                <a:ea typeface="Courier New"/>
                <a:cs typeface="Courier New"/>
                <a:sym typeface="Courier New"/>
              </a:rPr>
              <a:t>1) N&amp;S - [AQ Pen Driver 2 IN 1, AQ Pen Driver DTC]</a:t>
            </a:r>
            <a:endParaRPr sz="1581">
              <a:solidFill>
                <a:schemeClr val="dk1"/>
              </a:solidFill>
              <a:latin typeface="Courier New"/>
              <a:ea typeface="Courier New"/>
              <a:cs typeface="Courier New"/>
              <a:sym typeface="Courier New"/>
            </a:endParaRPr>
          </a:p>
          <a:p>
            <a:pPr indent="0" lvl="0" marL="0" rtl="0" algn="l">
              <a:lnSpc>
                <a:spcPct val="120000"/>
              </a:lnSpc>
              <a:spcBef>
                <a:spcPts val="0"/>
              </a:spcBef>
              <a:spcAft>
                <a:spcPts val="0"/>
              </a:spcAft>
              <a:buSzPts val="852"/>
              <a:buNone/>
            </a:pPr>
            <a:r>
              <a:rPr lang="en" sz="1581">
                <a:solidFill>
                  <a:schemeClr val="dk1"/>
                </a:solidFill>
                <a:latin typeface="Courier New"/>
                <a:ea typeface="Courier New"/>
                <a:cs typeface="Courier New"/>
                <a:sym typeface="Courier New"/>
              </a:rPr>
              <a:t>2) P&amp;A — [AQ Maxima MS, AQ Gamers MS]</a:t>
            </a:r>
            <a:endParaRPr sz="1581">
              <a:solidFill>
                <a:schemeClr val="dk1"/>
              </a:solidFill>
              <a:latin typeface="Courier New"/>
              <a:ea typeface="Courier New"/>
              <a:cs typeface="Courier New"/>
              <a:sym typeface="Courier New"/>
            </a:endParaRPr>
          </a:p>
          <a:p>
            <a:pPr indent="0" lvl="0" marL="0" rtl="0" algn="l">
              <a:lnSpc>
                <a:spcPct val="120000"/>
              </a:lnSpc>
              <a:spcBef>
                <a:spcPts val="0"/>
              </a:spcBef>
              <a:spcAft>
                <a:spcPts val="0"/>
              </a:spcAft>
              <a:buSzPts val="852"/>
              <a:buNone/>
            </a:pPr>
            <a:r>
              <a:rPr lang="en" sz="1581">
                <a:solidFill>
                  <a:schemeClr val="dk1"/>
                </a:solidFill>
                <a:latin typeface="Courier New"/>
                <a:ea typeface="Courier New"/>
                <a:cs typeface="Courier New"/>
                <a:sym typeface="Courier New"/>
              </a:rPr>
              <a:t>3) Computer: [AQ Digit, AQ Velocity, AQ Digit]</a:t>
            </a:r>
            <a:endParaRPr sz="1581">
              <a:solidFill>
                <a:schemeClr val="dk1"/>
              </a:solidFill>
              <a:latin typeface="Courier New"/>
              <a:ea typeface="Courier New"/>
              <a:cs typeface="Courier New"/>
              <a:sym typeface="Courier New"/>
            </a:endParaRPr>
          </a:p>
          <a:p>
            <a:pPr indent="0" lvl="0" marL="0" rtl="0" algn="l">
              <a:lnSpc>
                <a:spcPct val="120000"/>
              </a:lnSpc>
              <a:spcBef>
                <a:spcPts val="0"/>
              </a:spcBef>
              <a:spcAft>
                <a:spcPts val="0"/>
              </a:spcAft>
              <a:buClr>
                <a:schemeClr val="dk1"/>
              </a:buClr>
              <a:buSzPts val="852"/>
              <a:buFont typeface="Arial"/>
              <a:buNone/>
            </a:pPr>
            <a:r>
              <a:t/>
            </a:r>
            <a:endParaRPr sz="1581">
              <a:solidFill>
                <a:schemeClr val="dk1"/>
              </a:solidFill>
              <a:latin typeface="Courier New"/>
              <a:ea typeface="Courier New"/>
              <a:cs typeface="Courier New"/>
              <a:sym typeface="Courier New"/>
            </a:endParaRPr>
          </a:p>
        </p:txBody>
      </p:sp>
      <p:pic>
        <p:nvPicPr>
          <p:cNvPr id="199" name="Google Shape;199;p33"/>
          <p:cNvPicPr preferRelativeResize="0"/>
          <p:nvPr/>
        </p:nvPicPr>
        <p:blipFill>
          <a:blip r:embed="rId3">
            <a:alphaModFix/>
          </a:blip>
          <a:stretch>
            <a:fillRect/>
          </a:stretch>
        </p:blipFill>
        <p:spPr>
          <a:xfrm>
            <a:off x="3683525" y="1079450"/>
            <a:ext cx="5308075" cy="33675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3F2D6"/>
        </a:solidFill>
      </p:bgPr>
    </p:bg>
    <p:spTree>
      <p:nvGrpSpPr>
        <p:cNvPr id="203" name="Shape 203"/>
        <p:cNvGrpSpPr/>
        <p:nvPr/>
      </p:nvGrpSpPr>
      <p:grpSpPr>
        <a:xfrm>
          <a:off x="0" y="0"/>
          <a:ext cx="0" cy="0"/>
          <a:chOff x="0" y="0"/>
          <a:chExt cx="0" cy="0"/>
        </a:xfrm>
      </p:grpSpPr>
      <p:sp>
        <p:nvSpPr>
          <p:cNvPr id="204" name="Google Shape;204;p34"/>
          <p:cNvSpPr txBox="1"/>
          <p:nvPr>
            <p:ph idx="1" type="body"/>
          </p:nvPr>
        </p:nvSpPr>
        <p:spPr>
          <a:xfrm>
            <a:off x="311700" y="1091250"/>
            <a:ext cx="8520600" cy="34164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rPr lang="en"/>
              <a:t>I appreciate you taking the time to review my work, and your comments are appreciated. </a:t>
            </a:r>
            <a:endParaRPr/>
          </a:p>
          <a:p>
            <a:pPr indent="0" lvl="0" marL="0" rtl="0" algn="l">
              <a:spcBef>
                <a:spcPts val="1200"/>
              </a:spcBef>
              <a:spcAft>
                <a:spcPts val="0"/>
              </a:spcAft>
              <a:buNone/>
            </a:pPr>
            <a:r>
              <a:t/>
            </a:r>
            <a:endParaRPr/>
          </a:p>
          <a:p>
            <a:pPr indent="457200" lvl="0" marL="2286000" rtl="0" algn="l">
              <a:spcBef>
                <a:spcPts val="1200"/>
              </a:spcBef>
              <a:spcAft>
                <a:spcPts val="1200"/>
              </a:spcAft>
              <a:buNone/>
            </a:pPr>
            <a:r>
              <a:rPr b="1" lang="en" sz="2200"/>
              <a:t>     THANK YOU :)</a:t>
            </a:r>
            <a:endParaRPr b="1" sz="22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3F2D6"/>
        </a:solidFill>
      </p:bgPr>
    </p:bg>
    <p:spTree>
      <p:nvGrpSpPr>
        <p:cNvPr id="70" name="Shape 70"/>
        <p:cNvGrpSpPr/>
        <p:nvPr/>
      </p:nvGrpSpPr>
      <p:grpSpPr>
        <a:xfrm>
          <a:off x="0" y="0"/>
          <a:ext cx="0" cy="0"/>
          <a:chOff x="0" y="0"/>
          <a:chExt cx="0" cy="0"/>
        </a:xfrm>
      </p:grpSpPr>
      <p:sp>
        <p:nvSpPr>
          <p:cNvPr id="71" name="Google Shape;71;p15"/>
          <p:cNvSpPr txBox="1"/>
          <p:nvPr>
            <p:ph type="title"/>
          </p:nvPr>
        </p:nvSpPr>
        <p:spPr>
          <a:xfrm>
            <a:off x="219425" y="136450"/>
            <a:ext cx="8520600" cy="1084200"/>
          </a:xfrm>
          <a:prstGeom prst="rect">
            <a:avLst/>
          </a:prstGeom>
        </p:spPr>
        <p:txBody>
          <a:bodyPr anchorCtr="0" anchor="t" bIns="91425" lIns="91425" spcFirstLastPara="1" rIns="91425" wrap="square" tIns="91425">
            <a:normAutofit fontScale="90000"/>
          </a:bodyPr>
          <a:lstStyle/>
          <a:p>
            <a:pPr indent="0" lvl="0" marL="0" rtl="0" algn="l">
              <a:lnSpc>
                <a:spcPct val="150000"/>
              </a:lnSpc>
              <a:spcBef>
                <a:spcPts val="0"/>
              </a:spcBef>
              <a:spcAft>
                <a:spcPts val="0"/>
              </a:spcAft>
              <a:buNone/>
            </a:pPr>
            <a:r>
              <a:rPr b="1" lang="en" sz="2466">
                <a:latin typeface="Courier New"/>
                <a:ea typeface="Courier New"/>
                <a:cs typeface="Courier New"/>
                <a:sym typeface="Courier New"/>
              </a:rPr>
              <a:t>Request 1 :</a:t>
            </a:r>
            <a:br>
              <a:rPr lang="en">
                <a:latin typeface="Courier New"/>
                <a:ea typeface="Courier New"/>
                <a:cs typeface="Courier New"/>
                <a:sym typeface="Courier New"/>
              </a:rPr>
            </a:br>
            <a:r>
              <a:rPr lang="en" sz="1800">
                <a:latin typeface="Courier New"/>
                <a:ea typeface="Courier New"/>
                <a:cs typeface="Courier New"/>
                <a:sym typeface="Courier New"/>
              </a:rPr>
              <a:t>Provide the list of markets in which customer "Atliq Exclusive" operates its business in the APAC region.</a:t>
            </a:r>
            <a:endParaRPr sz="1800">
              <a:latin typeface="Courier New"/>
              <a:ea typeface="Courier New"/>
              <a:cs typeface="Courier New"/>
              <a:sym typeface="Courier New"/>
            </a:endParaRPr>
          </a:p>
        </p:txBody>
      </p:sp>
      <p:sp>
        <p:nvSpPr>
          <p:cNvPr id="72" name="Google Shape;72;p15"/>
          <p:cNvSpPr txBox="1"/>
          <p:nvPr>
            <p:ph idx="1" type="body"/>
          </p:nvPr>
        </p:nvSpPr>
        <p:spPr>
          <a:xfrm>
            <a:off x="433775" y="4320075"/>
            <a:ext cx="8306400" cy="7035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SzPts val="688"/>
              <a:buNone/>
            </a:pPr>
            <a:r>
              <a:rPr lang="en" sz="1325">
                <a:latin typeface="Courier New"/>
                <a:ea typeface="Courier New"/>
                <a:cs typeface="Courier New"/>
                <a:sym typeface="Courier New"/>
              </a:rPr>
              <a:t>The countries where the Atliq Exclusive operates in the APAC region include India, Indonesia, Japan, the Philippines, South Korea, Australia, New Zealand, and Bangladesh.</a:t>
            </a:r>
            <a:endParaRPr sz="1325">
              <a:latin typeface="Courier New"/>
              <a:ea typeface="Courier New"/>
              <a:cs typeface="Courier New"/>
              <a:sym typeface="Courier New"/>
            </a:endParaRPr>
          </a:p>
        </p:txBody>
      </p:sp>
      <p:pic>
        <p:nvPicPr>
          <p:cNvPr id="73" name="Google Shape;73;p15"/>
          <p:cNvPicPr preferRelativeResize="0"/>
          <p:nvPr/>
        </p:nvPicPr>
        <p:blipFill rotWithShape="1">
          <a:blip r:embed="rId3">
            <a:alphaModFix/>
          </a:blip>
          <a:srcRect b="0" l="0" r="8709" t="4315"/>
          <a:stretch/>
        </p:blipFill>
        <p:spPr>
          <a:xfrm>
            <a:off x="2717025" y="1944350"/>
            <a:ext cx="3870325" cy="22373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3F2D6"/>
        </a:solidFill>
      </p:bgPr>
    </p:bg>
    <p:spTree>
      <p:nvGrpSpPr>
        <p:cNvPr id="77" name="Shape 77"/>
        <p:cNvGrpSpPr/>
        <p:nvPr/>
      </p:nvGrpSpPr>
      <p:grpSpPr>
        <a:xfrm>
          <a:off x="0" y="0"/>
          <a:ext cx="0" cy="0"/>
          <a:chOff x="0" y="0"/>
          <a:chExt cx="0" cy="0"/>
        </a:xfrm>
      </p:grpSpPr>
      <p:sp>
        <p:nvSpPr>
          <p:cNvPr id="78" name="Google Shape;78;p16"/>
          <p:cNvSpPr txBox="1"/>
          <p:nvPr>
            <p:ph type="title"/>
          </p:nvPr>
        </p:nvSpPr>
        <p:spPr>
          <a:xfrm>
            <a:off x="219425" y="136450"/>
            <a:ext cx="8520600" cy="1084200"/>
          </a:xfrm>
          <a:prstGeom prst="rect">
            <a:avLst/>
          </a:prstGeom>
        </p:spPr>
        <p:txBody>
          <a:bodyPr anchorCtr="0" anchor="t" bIns="91425" lIns="91425" spcFirstLastPara="1" rIns="91425" wrap="square" tIns="91425">
            <a:normAutofit fontScale="90000"/>
          </a:bodyPr>
          <a:lstStyle/>
          <a:p>
            <a:pPr indent="0" lvl="0" marL="0" rtl="0" algn="l">
              <a:lnSpc>
                <a:spcPct val="150000"/>
              </a:lnSpc>
              <a:spcBef>
                <a:spcPts val="0"/>
              </a:spcBef>
              <a:spcAft>
                <a:spcPts val="0"/>
              </a:spcAft>
              <a:buNone/>
            </a:pPr>
            <a:r>
              <a:rPr b="1" lang="en" sz="2466"/>
              <a:t>Request 2 :</a:t>
            </a:r>
            <a:br>
              <a:rPr lang="en"/>
            </a:br>
            <a:r>
              <a:rPr lang="en" sz="1911"/>
              <a:t>What is the percentage of unique product increase in 2021 vs. 2020?</a:t>
            </a:r>
            <a:endParaRPr sz="1911"/>
          </a:p>
        </p:txBody>
      </p:sp>
      <p:sp>
        <p:nvSpPr>
          <p:cNvPr id="79" name="Google Shape;79;p16"/>
          <p:cNvSpPr txBox="1"/>
          <p:nvPr>
            <p:ph idx="1" type="body"/>
          </p:nvPr>
        </p:nvSpPr>
        <p:spPr>
          <a:xfrm>
            <a:off x="399175" y="3870325"/>
            <a:ext cx="7538400" cy="7035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80" name="Google Shape;80;p16"/>
          <p:cNvPicPr preferRelativeResize="0"/>
          <p:nvPr/>
        </p:nvPicPr>
        <p:blipFill>
          <a:blip r:embed="rId3">
            <a:alphaModFix/>
          </a:blip>
          <a:stretch>
            <a:fillRect/>
          </a:stretch>
        </p:blipFill>
        <p:spPr>
          <a:xfrm>
            <a:off x="1455400" y="2072725"/>
            <a:ext cx="5846974" cy="9980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3F2D6"/>
        </a:solidFill>
      </p:bgPr>
    </p:bg>
    <p:spTree>
      <p:nvGrpSpPr>
        <p:cNvPr id="84" name="Shape 84"/>
        <p:cNvGrpSpPr/>
        <p:nvPr/>
      </p:nvGrpSpPr>
      <p:grpSpPr>
        <a:xfrm>
          <a:off x="0" y="0"/>
          <a:ext cx="0" cy="0"/>
          <a:chOff x="0" y="0"/>
          <a:chExt cx="0" cy="0"/>
        </a:xfrm>
      </p:grpSpPr>
      <p:sp>
        <p:nvSpPr>
          <p:cNvPr id="85" name="Google Shape;85;p17"/>
          <p:cNvSpPr txBox="1"/>
          <p:nvPr>
            <p:ph type="title"/>
          </p:nvPr>
        </p:nvSpPr>
        <p:spPr>
          <a:xfrm>
            <a:off x="219425" y="136450"/>
            <a:ext cx="8520600" cy="703500"/>
          </a:xfrm>
          <a:prstGeom prst="rect">
            <a:avLst/>
          </a:prstGeom>
        </p:spPr>
        <p:txBody>
          <a:bodyPr anchorCtr="0" anchor="t" bIns="91425" lIns="91425" spcFirstLastPara="1" rIns="91425" wrap="square" tIns="91425">
            <a:normAutofit fontScale="90000"/>
          </a:bodyPr>
          <a:lstStyle/>
          <a:p>
            <a:pPr indent="0" lvl="0" marL="0" rtl="0" algn="l">
              <a:lnSpc>
                <a:spcPct val="150000"/>
              </a:lnSpc>
              <a:spcBef>
                <a:spcPts val="0"/>
              </a:spcBef>
              <a:spcAft>
                <a:spcPts val="0"/>
              </a:spcAft>
              <a:buNone/>
            </a:pPr>
            <a:r>
              <a:rPr b="1" lang="en" sz="2466">
                <a:latin typeface="Courier New"/>
                <a:ea typeface="Courier New"/>
                <a:cs typeface="Courier New"/>
                <a:sym typeface="Courier New"/>
              </a:rPr>
              <a:t>Insights</a:t>
            </a:r>
            <a:br>
              <a:rPr lang="en">
                <a:latin typeface="Courier New"/>
                <a:ea typeface="Courier New"/>
                <a:cs typeface="Courier New"/>
                <a:sym typeface="Courier New"/>
              </a:rPr>
            </a:br>
            <a:endParaRPr sz="1911">
              <a:latin typeface="Courier New"/>
              <a:ea typeface="Courier New"/>
              <a:cs typeface="Courier New"/>
              <a:sym typeface="Courier New"/>
            </a:endParaRPr>
          </a:p>
        </p:txBody>
      </p:sp>
      <p:sp>
        <p:nvSpPr>
          <p:cNvPr id="86" name="Google Shape;86;p17"/>
          <p:cNvSpPr txBox="1"/>
          <p:nvPr>
            <p:ph idx="1" type="body"/>
          </p:nvPr>
        </p:nvSpPr>
        <p:spPr>
          <a:xfrm>
            <a:off x="346275" y="1736825"/>
            <a:ext cx="3311700" cy="2410200"/>
          </a:xfrm>
          <a:prstGeom prst="rect">
            <a:avLst/>
          </a:prstGeom>
        </p:spPr>
        <p:txBody>
          <a:bodyPr anchorCtr="0" anchor="t" bIns="91425" lIns="91425" spcFirstLastPara="1" rIns="91425" wrap="square" tIns="91425">
            <a:noAutofit/>
          </a:bodyPr>
          <a:lstStyle/>
          <a:p>
            <a:pPr indent="0" lvl="0" marL="0" rtl="0" algn="just">
              <a:spcBef>
                <a:spcPts val="0"/>
              </a:spcBef>
              <a:spcAft>
                <a:spcPts val="1200"/>
              </a:spcAft>
              <a:buClr>
                <a:schemeClr val="dk1"/>
              </a:buClr>
              <a:buSzPts val="1100"/>
              <a:buFont typeface="Arial"/>
              <a:buNone/>
            </a:pPr>
            <a:r>
              <a:rPr lang="en" sz="1600">
                <a:latin typeface="Courier New"/>
                <a:ea typeface="Courier New"/>
                <a:cs typeface="Courier New"/>
                <a:sym typeface="Courier New"/>
              </a:rPr>
              <a:t>The unique product that increases in 2021 are 36.33% that means 89 new products were added.</a:t>
            </a:r>
            <a:endParaRPr sz="1600">
              <a:latin typeface="Courier New"/>
              <a:ea typeface="Courier New"/>
              <a:cs typeface="Courier New"/>
              <a:sym typeface="Courier New"/>
            </a:endParaRPr>
          </a:p>
        </p:txBody>
      </p:sp>
      <p:pic>
        <p:nvPicPr>
          <p:cNvPr id="87" name="Google Shape;87;p17"/>
          <p:cNvPicPr preferRelativeResize="0"/>
          <p:nvPr/>
        </p:nvPicPr>
        <p:blipFill rotWithShape="1">
          <a:blip r:embed="rId3">
            <a:alphaModFix/>
          </a:blip>
          <a:srcRect b="38164" l="23419" r="58330" t="38838"/>
          <a:stretch/>
        </p:blipFill>
        <p:spPr>
          <a:xfrm>
            <a:off x="4154025" y="1079450"/>
            <a:ext cx="4451549" cy="32867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3F2D6"/>
        </a:solidFill>
      </p:bgPr>
    </p:bg>
    <p:spTree>
      <p:nvGrpSpPr>
        <p:cNvPr id="91" name="Shape 91"/>
        <p:cNvGrpSpPr/>
        <p:nvPr/>
      </p:nvGrpSpPr>
      <p:grpSpPr>
        <a:xfrm>
          <a:off x="0" y="0"/>
          <a:ext cx="0" cy="0"/>
          <a:chOff x="0" y="0"/>
          <a:chExt cx="0" cy="0"/>
        </a:xfrm>
      </p:grpSpPr>
      <p:sp>
        <p:nvSpPr>
          <p:cNvPr id="92" name="Google Shape;92;p18"/>
          <p:cNvSpPr txBox="1"/>
          <p:nvPr>
            <p:ph type="title"/>
          </p:nvPr>
        </p:nvSpPr>
        <p:spPr>
          <a:xfrm>
            <a:off x="219425" y="136450"/>
            <a:ext cx="8520600" cy="1084200"/>
          </a:xfrm>
          <a:prstGeom prst="rect">
            <a:avLst/>
          </a:prstGeom>
        </p:spPr>
        <p:txBody>
          <a:bodyPr anchorCtr="0" anchor="t" bIns="91425" lIns="91425" spcFirstLastPara="1" rIns="91425" wrap="square" tIns="91425">
            <a:normAutofit fontScale="90000"/>
          </a:bodyPr>
          <a:lstStyle/>
          <a:p>
            <a:pPr indent="0" lvl="0" marL="0" rtl="0" algn="l">
              <a:lnSpc>
                <a:spcPct val="150000"/>
              </a:lnSpc>
              <a:spcBef>
                <a:spcPts val="0"/>
              </a:spcBef>
              <a:spcAft>
                <a:spcPts val="0"/>
              </a:spcAft>
              <a:buNone/>
            </a:pPr>
            <a:r>
              <a:rPr b="1" lang="en" sz="2466">
                <a:latin typeface="Courier New"/>
                <a:ea typeface="Courier New"/>
                <a:cs typeface="Courier New"/>
                <a:sym typeface="Courier New"/>
              </a:rPr>
              <a:t>Request 3 :</a:t>
            </a:r>
            <a:br>
              <a:rPr lang="en">
                <a:latin typeface="Courier New"/>
                <a:ea typeface="Courier New"/>
                <a:cs typeface="Courier New"/>
                <a:sym typeface="Courier New"/>
              </a:rPr>
            </a:br>
            <a:r>
              <a:rPr lang="en" sz="1911">
                <a:latin typeface="Courier New"/>
                <a:ea typeface="Courier New"/>
                <a:cs typeface="Courier New"/>
                <a:sym typeface="Courier New"/>
              </a:rPr>
              <a:t>Provide a report with all the unique product counts for each segment and sort them in descending order of product counts.</a:t>
            </a:r>
            <a:endParaRPr sz="1911">
              <a:latin typeface="Courier New"/>
              <a:ea typeface="Courier New"/>
              <a:cs typeface="Courier New"/>
              <a:sym typeface="Courier New"/>
            </a:endParaRPr>
          </a:p>
        </p:txBody>
      </p:sp>
      <p:sp>
        <p:nvSpPr>
          <p:cNvPr id="93" name="Google Shape;93;p18"/>
          <p:cNvSpPr txBox="1"/>
          <p:nvPr>
            <p:ph idx="1" type="body"/>
          </p:nvPr>
        </p:nvSpPr>
        <p:spPr>
          <a:xfrm>
            <a:off x="433775" y="4320075"/>
            <a:ext cx="7538400" cy="7035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94" name="Google Shape;94;p18"/>
          <p:cNvPicPr preferRelativeResize="0"/>
          <p:nvPr/>
        </p:nvPicPr>
        <p:blipFill rotWithShape="1">
          <a:blip r:embed="rId3">
            <a:alphaModFix/>
          </a:blip>
          <a:srcRect b="27148" l="10904" r="74702" t="57170"/>
          <a:stretch/>
        </p:blipFill>
        <p:spPr>
          <a:xfrm>
            <a:off x="2259738" y="2002050"/>
            <a:ext cx="3886474" cy="200665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3F2D6"/>
        </a:solidFill>
      </p:bgPr>
    </p:bg>
    <p:spTree>
      <p:nvGrpSpPr>
        <p:cNvPr id="98" name="Shape 98"/>
        <p:cNvGrpSpPr/>
        <p:nvPr/>
      </p:nvGrpSpPr>
      <p:grpSpPr>
        <a:xfrm>
          <a:off x="0" y="0"/>
          <a:ext cx="0" cy="0"/>
          <a:chOff x="0" y="0"/>
          <a:chExt cx="0" cy="0"/>
        </a:xfrm>
      </p:grpSpPr>
      <p:sp>
        <p:nvSpPr>
          <p:cNvPr id="99" name="Google Shape;99;p19"/>
          <p:cNvSpPr txBox="1"/>
          <p:nvPr>
            <p:ph type="title"/>
          </p:nvPr>
        </p:nvSpPr>
        <p:spPr>
          <a:xfrm>
            <a:off x="219425" y="136450"/>
            <a:ext cx="8520600" cy="703500"/>
          </a:xfrm>
          <a:prstGeom prst="rect">
            <a:avLst/>
          </a:prstGeom>
        </p:spPr>
        <p:txBody>
          <a:bodyPr anchorCtr="0" anchor="t" bIns="91425" lIns="91425" spcFirstLastPara="1" rIns="91425" wrap="square" tIns="91425">
            <a:normAutofit fontScale="90000"/>
          </a:bodyPr>
          <a:lstStyle/>
          <a:p>
            <a:pPr indent="0" lvl="0" marL="0" rtl="0" algn="l">
              <a:lnSpc>
                <a:spcPct val="150000"/>
              </a:lnSpc>
              <a:spcBef>
                <a:spcPts val="0"/>
              </a:spcBef>
              <a:spcAft>
                <a:spcPts val="0"/>
              </a:spcAft>
              <a:buNone/>
            </a:pPr>
            <a:r>
              <a:rPr b="1" lang="en" sz="2466">
                <a:latin typeface="Courier New"/>
                <a:ea typeface="Courier New"/>
                <a:cs typeface="Courier New"/>
                <a:sym typeface="Courier New"/>
              </a:rPr>
              <a:t>Insights</a:t>
            </a:r>
            <a:br>
              <a:rPr lang="en">
                <a:latin typeface="Courier New"/>
                <a:ea typeface="Courier New"/>
                <a:cs typeface="Courier New"/>
                <a:sym typeface="Courier New"/>
              </a:rPr>
            </a:br>
            <a:endParaRPr sz="1911">
              <a:latin typeface="Courier New"/>
              <a:ea typeface="Courier New"/>
              <a:cs typeface="Courier New"/>
              <a:sym typeface="Courier New"/>
            </a:endParaRPr>
          </a:p>
        </p:txBody>
      </p:sp>
      <p:sp>
        <p:nvSpPr>
          <p:cNvPr id="100" name="Google Shape;100;p19"/>
          <p:cNvSpPr txBox="1"/>
          <p:nvPr>
            <p:ph idx="1" type="body"/>
          </p:nvPr>
        </p:nvSpPr>
        <p:spPr>
          <a:xfrm>
            <a:off x="219425" y="1079450"/>
            <a:ext cx="3600000" cy="3367500"/>
          </a:xfrm>
          <a:prstGeom prst="rect">
            <a:avLst/>
          </a:prstGeom>
        </p:spPr>
        <p:txBody>
          <a:bodyPr anchorCtr="0" anchor="t" bIns="91425" lIns="91425" spcFirstLastPara="1" rIns="91425" wrap="square" tIns="91425">
            <a:normAutofit/>
          </a:bodyPr>
          <a:lstStyle/>
          <a:p>
            <a:pPr indent="0" lvl="0" marL="0" rtl="0" algn="just">
              <a:lnSpc>
                <a:spcPct val="95000"/>
              </a:lnSpc>
              <a:spcBef>
                <a:spcPts val="0"/>
              </a:spcBef>
              <a:spcAft>
                <a:spcPts val="0"/>
              </a:spcAft>
              <a:buNone/>
            </a:pPr>
            <a:r>
              <a:rPr lang="en" sz="1700">
                <a:latin typeface="Courier New"/>
                <a:ea typeface="Courier New"/>
                <a:cs typeface="Courier New"/>
                <a:sym typeface="Courier New"/>
              </a:rPr>
              <a:t>The segments we have in the atliq hardware are notebook,accessories,peripheral,desktop,</a:t>
            </a:r>
            <a:r>
              <a:rPr lang="en" sz="1700">
                <a:latin typeface="Courier New"/>
                <a:ea typeface="Courier New"/>
                <a:cs typeface="Courier New"/>
                <a:sym typeface="Courier New"/>
              </a:rPr>
              <a:t>storage</a:t>
            </a:r>
            <a:r>
              <a:rPr lang="en" sz="1700">
                <a:latin typeface="Courier New"/>
                <a:ea typeface="Courier New"/>
                <a:cs typeface="Courier New"/>
                <a:sym typeface="Courier New"/>
              </a:rPr>
              <a:t>,networking.</a:t>
            </a:r>
            <a:br>
              <a:rPr lang="en" sz="1700">
                <a:latin typeface="Courier New"/>
                <a:ea typeface="Courier New"/>
                <a:cs typeface="Courier New"/>
                <a:sym typeface="Courier New"/>
              </a:rPr>
            </a:br>
            <a:br>
              <a:rPr lang="en" sz="1700">
                <a:latin typeface="Courier New"/>
                <a:ea typeface="Courier New"/>
                <a:cs typeface="Courier New"/>
                <a:sym typeface="Courier New"/>
              </a:rPr>
            </a:br>
            <a:r>
              <a:rPr lang="en" sz="1700">
                <a:latin typeface="Courier New"/>
                <a:ea typeface="Courier New"/>
                <a:cs typeface="Courier New"/>
                <a:sym typeface="Courier New"/>
              </a:rPr>
              <a:t>In that the top 3 segments are</a:t>
            </a:r>
            <a:endParaRPr sz="1700">
              <a:latin typeface="Courier New"/>
              <a:ea typeface="Courier New"/>
              <a:cs typeface="Courier New"/>
              <a:sym typeface="Courier New"/>
            </a:endParaRPr>
          </a:p>
          <a:p>
            <a:pPr indent="-336550" lvl="0" marL="457200" rtl="0" algn="l">
              <a:lnSpc>
                <a:spcPct val="95000"/>
              </a:lnSpc>
              <a:spcBef>
                <a:spcPts val="1200"/>
              </a:spcBef>
              <a:spcAft>
                <a:spcPts val="0"/>
              </a:spcAft>
              <a:buSzPts val="1700"/>
              <a:buFont typeface="Courier New"/>
              <a:buChar char="●"/>
            </a:pPr>
            <a:r>
              <a:rPr lang="en" sz="1700">
                <a:latin typeface="Courier New"/>
                <a:ea typeface="Courier New"/>
                <a:cs typeface="Courier New"/>
                <a:sym typeface="Courier New"/>
              </a:rPr>
              <a:t>N</a:t>
            </a:r>
            <a:r>
              <a:rPr lang="en" sz="1700">
                <a:latin typeface="Courier New"/>
                <a:ea typeface="Courier New"/>
                <a:cs typeface="Courier New"/>
                <a:sym typeface="Courier New"/>
              </a:rPr>
              <a:t>otebook</a:t>
            </a:r>
            <a:endParaRPr sz="1700">
              <a:latin typeface="Courier New"/>
              <a:ea typeface="Courier New"/>
              <a:cs typeface="Courier New"/>
              <a:sym typeface="Courier New"/>
            </a:endParaRPr>
          </a:p>
          <a:p>
            <a:pPr indent="-336550" lvl="0" marL="457200" rtl="0" algn="l">
              <a:lnSpc>
                <a:spcPct val="95000"/>
              </a:lnSpc>
              <a:spcBef>
                <a:spcPts val="0"/>
              </a:spcBef>
              <a:spcAft>
                <a:spcPts val="0"/>
              </a:spcAft>
              <a:buSzPts val="1700"/>
              <a:buFont typeface="Courier New"/>
              <a:buChar char="●"/>
            </a:pPr>
            <a:r>
              <a:rPr lang="en" sz="1700">
                <a:latin typeface="Courier New"/>
                <a:ea typeface="Courier New"/>
                <a:cs typeface="Courier New"/>
                <a:sym typeface="Courier New"/>
              </a:rPr>
              <a:t>Accessories</a:t>
            </a:r>
            <a:endParaRPr sz="1700">
              <a:latin typeface="Courier New"/>
              <a:ea typeface="Courier New"/>
              <a:cs typeface="Courier New"/>
              <a:sym typeface="Courier New"/>
            </a:endParaRPr>
          </a:p>
          <a:p>
            <a:pPr indent="-336550" lvl="0" marL="457200" rtl="0" algn="l">
              <a:lnSpc>
                <a:spcPct val="95000"/>
              </a:lnSpc>
              <a:spcBef>
                <a:spcPts val="0"/>
              </a:spcBef>
              <a:spcAft>
                <a:spcPts val="0"/>
              </a:spcAft>
              <a:buSzPts val="1700"/>
              <a:buFont typeface="Courier New"/>
              <a:buChar char="●"/>
            </a:pPr>
            <a:r>
              <a:rPr lang="en" sz="1700">
                <a:latin typeface="Courier New"/>
                <a:ea typeface="Courier New"/>
                <a:cs typeface="Courier New"/>
                <a:sym typeface="Courier New"/>
              </a:rPr>
              <a:t>Peripheral</a:t>
            </a:r>
            <a:r>
              <a:rPr lang="en" sz="1700">
                <a:latin typeface="Courier New"/>
                <a:ea typeface="Courier New"/>
                <a:cs typeface="Courier New"/>
                <a:sym typeface="Courier New"/>
              </a:rPr>
              <a:t> </a:t>
            </a:r>
            <a:endParaRPr sz="1700">
              <a:latin typeface="Courier New"/>
              <a:ea typeface="Courier New"/>
              <a:cs typeface="Courier New"/>
              <a:sym typeface="Courier New"/>
            </a:endParaRPr>
          </a:p>
        </p:txBody>
      </p:sp>
      <p:pic>
        <p:nvPicPr>
          <p:cNvPr id="101" name="Google Shape;101;p19"/>
          <p:cNvPicPr preferRelativeResize="0"/>
          <p:nvPr/>
        </p:nvPicPr>
        <p:blipFill rotWithShape="1">
          <a:blip r:embed="rId3">
            <a:alphaModFix/>
          </a:blip>
          <a:srcRect b="24351" l="31025" r="34646" t="28891"/>
          <a:stretch/>
        </p:blipFill>
        <p:spPr>
          <a:xfrm>
            <a:off x="4246275" y="1079450"/>
            <a:ext cx="4174776" cy="336749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3F2D6"/>
        </a:solidFill>
      </p:bgPr>
    </p:bg>
    <p:spTree>
      <p:nvGrpSpPr>
        <p:cNvPr id="105" name="Shape 105"/>
        <p:cNvGrpSpPr/>
        <p:nvPr/>
      </p:nvGrpSpPr>
      <p:grpSpPr>
        <a:xfrm>
          <a:off x="0" y="0"/>
          <a:ext cx="0" cy="0"/>
          <a:chOff x="0" y="0"/>
          <a:chExt cx="0" cy="0"/>
        </a:xfrm>
      </p:grpSpPr>
      <p:sp>
        <p:nvSpPr>
          <p:cNvPr id="106" name="Google Shape;106;p20"/>
          <p:cNvSpPr txBox="1"/>
          <p:nvPr>
            <p:ph type="title"/>
          </p:nvPr>
        </p:nvSpPr>
        <p:spPr>
          <a:xfrm>
            <a:off x="219425" y="136450"/>
            <a:ext cx="8520600" cy="1084200"/>
          </a:xfrm>
          <a:prstGeom prst="rect">
            <a:avLst/>
          </a:prstGeom>
        </p:spPr>
        <p:txBody>
          <a:bodyPr anchorCtr="0" anchor="t" bIns="91425" lIns="91425" spcFirstLastPara="1" rIns="91425" wrap="square" tIns="91425">
            <a:normAutofit fontScale="90000"/>
          </a:bodyPr>
          <a:lstStyle/>
          <a:p>
            <a:pPr indent="0" lvl="0" marL="0" rtl="0" algn="l">
              <a:lnSpc>
                <a:spcPct val="150000"/>
              </a:lnSpc>
              <a:spcBef>
                <a:spcPts val="0"/>
              </a:spcBef>
              <a:spcAft>
                <a:spcPts val="0"/>
              </a:spcAft>
              <a:buNone/>
            </a:pPr>
            <a:r>
              <a:rPr b="1" lang="en" sz="2466">
                <a:latin typeface="Courier New"/>
                <a:ea typeface="Courier New"/>
                <a:cs typeface="Courier New"/>
                <a:sym typeface="Courier New"/>
              </a:rPr>
              <a:t>Request 4 :</a:t>
            </a:r>
            <a:br>
              <a:rPr lang="en">
                <a:latin typeface="Courier New"/>
                <a:ea typeface="Courier New"/>
                <a:cs typeface="Courier New"/>
                <a:sym typeface="Courier New"/>
              </a:rPr>
            </a:br>
            <a:r>
              <a:rPr lang="en" sz="1911">
                <a:latin typeface="Courier New"/>
                <a:ea typeface="Courier New"/>
                <a:cs typeface="Courier New"/>
                <a:sym typeface="Courier New"/>
              </a:rPr>
              <a:t>Which segment had the most increase in unique products in 2021 vs 2020? </a:t>
            </a:r>
            <a:endParaRPr sz="1911">
              <a:latin typeface="Courier New"/>
              <a:ea typeface="Courier New"/>
              <a:cs typeface="Courier New"/>
              <a:sym typeface="Courier New"/>
            </a:endParaRPr>
          </a:p>
        </p:txBody>
      </p:sp>
      <p:sp>
        <p:nvSpPr>
          <p:cNvPr id="107" name="Google Shape;107;p20"/>
          <p:cNvSpPr txBox="1"/>
          <p:nvPr>
            <p:ph idx="1" type="body"/>
          </p:nvPr>
        </p:nvSpPr>
        <p:spPr>
          <a:xfrm>
            <a:off x="433775" y="4320075"/>
            <a:ext cx="7538400" cy="7035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08" name="Google Shape;108;p20"/>
          <p:cNvPicPr preferRelativeResize="0"/>
          <p:nvPr/>
        </p:nvPicPr>
        <p:blipFill rotWithShape="1">
          <a:blip r:embed="rId3">
            <a:alphaModFix/>
          </a:blip>
          <a:srcRect b="27876" l="10738" r="61761" t="57591"/>
          <a:stretch/>
        </p:blipFill>
        <p:spPr>
          <a:xfrm>
            <a:off x="811425" y="1770238"/>
            <a:ext cx="7036824" cy="16030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3F2D6"/>
        </a:solidFill>
      </p:bgPr>
    </p:bg>
    <p:spTree>
      <p:nvGrpSpPr>
        <p:cNvPr id="112" name="Shape 112"/>
        <p:cNvGrpSpPr/>
        <p:nvPr/>
      </p:nvGrpSpPr>
      <p:grpSpPr>
        <a:xfrm>
          <a:off x="0" y="0"/>
          <a:ext cx="0" cy="0"/>
          <a:chOff x="0" y="0"/>
          <a:chExt cx="0" cy="0"/>
        </a:xfrm>
      </p:grpSpPr>
      <p:sp>
        <p:nvSpPr>
          <p:cNvPr id="113" name="Google Shape;113;p21"/>
          <p:cNvSpPr txBox="1"/>
          <p:nvPr>
            <p:ph type="title"/>
          </p:nvPr>
        </p:nvSpPr>
        <p:spPr>
          <a:xfrm>
            <a:off x="219425" y="136450"/>
            <a:ext cx="8520600" cy="703500"/>
          </a:xfrm>
          <a:prstGeom prst="rect">
            <a:avLst/>
          </a:prstGeom>
        </p:spPr>
        <p:txBody>
          <a:bodyPr anchorCtr="0" anchor="t" bIns="91425" lIns="91425" spcFirstLastPara="1" rIns="91425" wrap="square" tIns="91425">
            <a:normAutofit fontScale="90000"/>
          </a:bodyPr>
          <a:lstStyle/>
          <a:p>
            <a:pPr indent="0" lvl="0" marL="0" rtl="0" algn="l">
              <a:lnSpc>
                <a:spcPct val="150000"/>
              </a:lnSpc>
              <a:spcBef>
                <a:spcPts val="0"/>
              </a:spcBef>
              <a:spcAft>
                <a:spcPts val="0"/>
              </a:spcAft>
              <a:buNone/>
            </a:pPr>
            <a:r>
              <a:rPr b="1" lang="en" sz="2466">
                <a:latin typeface="Courier New"/>
                <a:ea typeface="Courier New"/>
                <a:cs typeface="Courier New"/>
                <a:sym typeface="Courier New"/>
              </a:rPr>
              <a:t>Insights</a:t>
            </a:r>
            <a:br>
              <a:rPr lang="en">
                <a:latin typeface="Courier New"/>
                <a:ea typeface="Courier New"/>
                <a:cs typeface="Courier New"/>
                <a:sym typeface="Courier New"/>
              </a:rPr>
            </a:br>
            <a:endParaRPr sz="1911">
              <a:latin typeface="Courier New"/>
              <a:ea typeface="Courier New"/>
              <a:cs typeface="Courier New"/>
              <a:sym typeface="Courier New"/>
            </a:endParaRPr>
          </a:p>
        </p:txBody>
      </p:sp>
      <p:sp>
        <p:nvSpPr>
          <p:cNvPr id="114" name="Google Shape;114;p21"/>
          <p:cNvSpPr txBox="1"/>
          <p:nvPr>
            <p:ph idx="1" type="body"/>
          </p:nvPr>
        </p:nvSpPr>
        <p:spPr>
          <a:xfrm>
            <a:off x="219425" y="1079450"/>
            <a:ext cx="2988900" cy="3367500"/>
          </a:xfrm>
          <a:prstGeom prst="rect">
            <a:avLst/>
          </a:prstGeom>
        </p:spPr>
        <p:txBody>
          <a:bodyPr anchorCtr="0" anchor="t" bIns="91425" lIns="91425" spcFirstLastPara="1" rIns="91425" wrap="square" tIns="91425">
            <a:normAutofit/>
          </a:bodyPr>
          <a:lstStyle/>
          <a:p>
            <a:pPr indent="0" lvl="0" marL="0" rtl="0" algn="just">
              <a:lnSpc>
                <a:spcPct val="105000"/>
              </a:lnSpc>
              <a:spcBef>
                <a:spcPts val="0"/>
              </a:spcBef>
              <a:spcAft>
                <a:spcPts val="1200"/>
              </a:spcAft>
              <a:buNone/>
            </a:pPr>
            <a:r>
              <a:rPr lang="en" sz="1600">
                <a:latin typeface="Courier New"/>
                <a:ea typeface="Courier New"/>
                <a:cs typeface="Courier New"/>
                <a:sym typeface="Courier New"/>
              </a:rPr>
              <a:t>By analysing Request 2, we already knew that 89 new products were added to the Atliq hardware line in 2021, with Accessories having the highest unique product growth and Networking having the least.</a:t>
            </a:r>
            <a:endParaRPr sz="1600">
              <a:latin typeface="Courier New"/>
              <a:ea typeface="Courier New"/>
              <a:cs typeface="Courier New"/>
              <a:sym typeface="Courier New"/>
            </a:endParaRPr>
          </a:p>
        </p:txBody>
      </p:sp>
      <p:pic>
        <p:nvPicPr>
          <p:cNvPr id="115" name="Google Shape;115;p21"/>
          <p:cNvPicPr preferRelativeResize="0"/>
          <p:nvPr/>
        </p:nvPicPr>
        <p:blipFill rotWithShape="1">
          <a:blip r:embed="rId3">
            <a:alphaModFix/>
          </a:blip>
          <a:srcRect b="17907" l="23858" r="24432" t="34200"/>
          <a:stretch/>
        </p:blipFill>
        <p:spPr>
          <a:xfrm>
            <a:off x="3369800" y="1206300"/>
            <a:ext cx="5570198" cy="3079174"/>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